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1167" r:id="rId3"/>
    <p:sldId id="1170" r:id="rId4"/>
    <p:sldId id="1173" r:id="rId5"/>
    <p:sldId id="1178" r:id="rId6"/>
    <p:sldId id="1179" r:id="rId7"/>
    <p:sldId id="1169" r:id="rId8"/>
    <p:sldId id="1181" r:id="rId9"/>
    <p:sldId id="1184" r:id="rId10"/>
    <p:sldId id="999" r:id="rId11"/>
    <p:sldId id="1185" r:id="rId12"/>
    <p:sldId id="1186" r:id="rId13"/>
    <p:sldId id="1187" r:id="rId14"/>
    <p:sldId id="116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A78"/>
    <a:srgbClr val="C7EAFB"/>
    <a:srgbClr val="CFFEC4"/>
    <a:srgbClr val="FFCB6D"/>
    <a:srgbClr val="FFBDBD"/>
    <a:srgbClr val="95B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12F11-42CF-47B6-848D-31EDFD8DDDA2}" type="datetimeFigureOut">
              <a:rPr lang="uk-UA" smtClean="0"/>
              <a:t>04.11.2022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51725-75C1-4747-B37A-20A0E41D24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40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33025-7CA1-F82B-3127-A1B44CBAD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5BB1A9-2193-3872-C0AE-A5A782D0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A8CA8-9F40-CAB1-4DE5-6FB6A4C1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091C94-D865-4621-A00F-063AD1B0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8245AF-A030-AC0C-B446-2B618F1C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58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1D97F-3782-B8E2-3AC8-D15CACC5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D31766-EA4A-A29F-B29F-40DDB4B83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468B9D-1D2A-C913-A99B-5C0E44C9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7746E3-C4AE-6E2F-A4FE-350218CD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9C1BC8-E739-46C6-BA49-1592C1F4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03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C22783C-E236-66B4-F8D2-29D7BC220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5F62B6-1392-151A-B051-BFDBCF80C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0657F9-7CE0-A1F0-2F09-5A1C8B3E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97D2A6-09D7-62CD-FBE5-BD4605C4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585132-DF67-8814-1EF0-18ADB255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44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3A8C7-19C8-A5D6-EEA5-1BE374E3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14409A-E322-6B17-AF44-2A2A4627F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0AC93-ADF1-2F63-35EB-B9A3F6DC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BE5D8D-7C45-2FED-4DF9-7FA8FBED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266BCD-B0B7-3682-3A19-EF3E8DB7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90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E5FDA-AFAF-4FEA-BF8B-0BD2BC99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86AC7-DB38-02FE-5051-13AB12A06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01A889-F422-7B3A-B488-0C002221C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7EE86A-62AB-9C07-AE19-134727372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6B6A18-6C2B-5ADD-B05B-AD35D375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88537-893B-02D8-F8B9-1C377971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28FA7-DFEF-2661-3346-BBF0069E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DF1FE1-FDE2-8A4A-1FBD-BEBBA1858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EDA9E0-38EC-3462-B1E5-22AD1082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7A77BD-9E1D-52F2-A3E6-982A2170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65D213-6537-027F-8E75-0F06C836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91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288D9-0C30-3E63-3C0E-B6F576C6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7CABA5-5480-8313-3C90-BE76DCFDF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02703E-DCDF-BBEF-E240-47710F744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D30F10-27A1-0806-E7B1-40A3E494F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CAB91CB-7F58-9BC6-547C-2B35451D5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B17A6F-2F48-59D5-0EE5-21E8B804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4A613F4-ADA1-BFBF-7B20-55584879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AB3E0DF-28C2-AFB8-E573-B7A32E8B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44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F2094-D87C-8124-2EBC-F4AE1077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8800E0A-FCAC-6974-9794-5D346E53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6C5DD4-B605-EAD7-B55E-480B9799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1FCB0-E4ED-FD9A-7F62-4C69C226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48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0FD3428-DAA0-D882-0523-B7927100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D64DC5-E832-15B3-1984-5F2C442B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70BEA8-AF74-6C78-5335-F409662E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05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F15D3-D034-43BC-687E-4AA93D09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737C0-3DE1-BE20-30BA-42C8C89CF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D55ED7-A440-634C-AE37-60ED38CF3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CF58B3-FE97-CA77-BA3F-A39FE76E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8ECCDE-197D-3123-19DF-D11161B4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3F9494-1012-A51F-9AE9-F185FCCE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26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C29BB-0001-66AA-45C4-8571DA97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C335102-5514-EA1E-E857-11D0017D1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B795C0-332C-FECE-541E-2E6A42156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DF93CD-5ADB-4244-F1C7-A068EC40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C557C2-BF4D-100D-0F50-22B28DC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5CF7FE-D0C3-6675-919F-0060150B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26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09BD42D-A86B-A824-4172-18EDD868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359611-6738-D82D-FCAF-21616E291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6C581C-35E7-02ED-55D1-C33E29A46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50C3-F0BF-44A8-B03C-09B82BEAD74C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C2CB5B-9218-D7FB-34BE-2E459F574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D67AA8-1DCF-BA15-BC1A-C36C915E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6FE5-31B2-47DA-8E88-0D191887C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86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26" Type="http://schemas.openxmlformats.org/officeDocument/2006/relationships/image" Target="../media/image76.pn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28" Type="http://schemas.openxmlformats.org/officeDocument/2006/relationships/image" Target="../media/image78.pn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png"/><Relationship Id="rId30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svg"/><Relationship Id="rId7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79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8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image" Target="../media/image7.sv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6.pn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7.sv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6.png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5" Type="http://schemas.openxmlformats.org/officeDocument/2006/relationships/image" Target="../media/image4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2C697C-CDF6-A609-B89E-1541F157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09" y="1659742"/>
            <a:ext cx="4986402" cy="933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9EAA0D2-E30E-C607-DD6C-2263FAACB1A6}"/>
              </a:ext>
            </a:extLst>
          </p:cNvPr>
          <p:cNvSpPr txBox="1"/>
          <p:nvPr/>
        </p:nvSpPr>
        <p:spPr>
          <a:xfrm>
            <a:off x="529349" y="3428999"/>
            <a:ext cx="6033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 b="1" i="0" u="none" strike="noStrike" baseline="0">
                <a:solidFill>
                  <a:srgbClr val="FFFFFF"/>
                </a:solidFill>
              </a:defRPr>
            </a:lvl1pPr>
          </a:lstStyle>
          <a:p>
            <a:r>
              <a:rPr lang="uk-UA" sz="3600" dirty="0">
                <a:solidFill>
                  <a:schemeClr val="bg1"/>
                </a:solidFill>
              </a:rPr>
              <a:t>Один з європейських лідерів у виробництві маркерів та фломастерів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3F85FC8-E7D3-568B-242E-7C0CB6D85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/>
          <a:stretch/>
        </p:blipFill>
        <p:spPr>
          <a:xfrm>
            <a:off x="6902824" y="627355"/>
            <a:ext cx="5289176" cy="56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6147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C87D2E-B7B5-4B05-B054-23693C220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1694134"/>
            <a:ext cx="751671" cy="11028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BA8D71-0179-4DB8-BC9E-E6EFD767D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8624"/>
            <a:ext cx="512342" cy="1102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E7C81B-BBF0-456C-8B17-EFECBC4820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89" y="2896496"/>
            <a:ext cx="1753206" cy="9791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F752A7-4B28-4C78-AE12-7FD8DB1DC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2849147"/>
            <a:ext cx="1463379" cy="10057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7A3F6E-6CBA-4D06-83F6-C833BBC0E2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51" y="1678624"/>
            <a:ext cx="1194029" cy="11028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FAA94-9ED0-46DA-846D-4FEC09A07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56" y="1666932"/>
            <a:ext cx="875285" cy="11145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77271E-06F8-4722-80BC-99F17A10B0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2841442"/>
            <a:ext cx="1545091" cy="10211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993B7F-F11F-4F91-B46F-0A3739C1CD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74" y="2896496"/>
            <a:ext cx="1750059" cy="9702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9C9611-3E9C-417A-838B-4F1C66337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46" y="1674992"/>
            <a:ext cx="905056" cy="11298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997FF8-D698-4F70-9FC5-101A8B852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08" y="1644997"/>
            <a:ext cx="513582" cy="11598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C6D9D2-B6A3-492B-A8D7-8579426E17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39" y="1701397"/>
            <a:ext cx="750275" cy="108006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2152236-0EB7-411F-BB2B-F3409291240C}"/>
              </a:ext>
            </a:extLst>
          </p:cNvPr>
          <p:cNvSpPr/>
          <p:nvPr/>
        </p:nvSpPr>
        <p:spPr>
          <a:xfrm>
            <a:off x="2333699" y="1083419"/>
            <a:ext cx="2698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Класичні</a:t>
            </a:r>
            <a:r>
              <a:rPr lang="ru-RU" sz="16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фломастери</a:t>
            </a:r>
            <a:endParaRPr lang="ru-RU" sz="1600" b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авая круглая скобка 21">
            <a:extLst>
              <a:ext uri="{FF2B5EF4-FFF2-40B4-BE49-F238E27FC236}">
                <a16:creationId xmlns:a16="http://schemas.microsoft.com/office/drawing/2014/main" id="{3F97A1CE-FE7D-4D5F-BC1B-E369C671215E}"/>
              </a:ext>
            </a:extLst>
          </p:cNvPr>
          <p:cNvSpPr/>
          <p:nvPr/>
        </p:nvSpPr>
        <p:spPr>
          <a:xfrm rot="16200000">
            <a:off x="3530523" y="-1822064"/>
            <a:ext cx="45719" cy="6726172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7A3F0F6-6196-4450-9CAA-328CD31DE665}"/>
              </a:ext>
            </a:extLst>
          </p:cNvPr>
          <p:cNvSpPr/>
          <p:nvPr/>
        </p:nvSpPr>
        <p:spPr>
          <a:xfrm>
            <a:off x="615606" y="4910003"/>
            <a:ext cx="112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Just Perfect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43CEFFE-F7B8-4AB5-A508-63C137B65025}"/>
              </a:ext>
            </a:extLst>
          </p:cNvPr>
          <p:cNvSpPr/>
          <p:nvPr/>
        </p:nvSpPr>
        <p:spPr>
          <a:xfrm>
            <a:off x="3572150" y="3913883"/>
            <a:ext cx="3400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7550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(6, 10, 12, 18, 24, 30 кол.)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AA7D80-7957-4DBE-A28E-D72760660D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24" y="1753977"/>
            <a:ext cx="1129709" cy="10274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B0F6117-34CC-4E4F-B24D-2E91389575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86" y="5199104"/>
            <a:ext cx="1021263" cy="10212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ED9D19F-3316-49C7-B73E-CD7BE23EE3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2403" r="12117" b="16476"/>
          <a:stretch/>
        </p:blipFill>
        <p:spPr>
          <a:xfrm>
            <a:off x="259080" y="5224717"/>
            <a:ext cx="595686" cy="93361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5B169E4-6A03-4F81-A688-F6406118552E}"/>
              </a:ext>
            </a:extLst>
          </p:cNvPr>
          <p:cNvSpPr/>
          <p:nvPr/>
        </p:nvSpPr>
        <p:spPr>
          <a:xfrm>
            <a:off x="861080" y="4399755"/>
            <a:ext cx="2019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Серія</a:t>
            </a:r>
            <a:r>
              <a:rPr lang="ru-RU" sz="16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Perfect</a:t>
            </a:r>
            <a:endParaRPr lang="ru-RU" sz="1600" b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A1BAD40-5C75-4F83-8306-92D621511A7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34" y="5177160"/>
            <a:ext cx="610687" cy="98790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858D815-33A3-4168-8D3D-0EB34B428942}"/>
              </a:ext>
            </a:extLst>
          </p:cNvPr>
          <p:cNvSpPr/>
          <p:nvPr/>
        </p:nvSpPr>
        <p:spPr>
          <a:xfrm>
            <a:off x="4541451" y="4399755"/>
            <a:ext cx="2019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Серія</a:t>
            </a:r>
            <a:r>
              <a:rPr lang="ru-RU" sz="16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Magic</a:t>
            </a:r>
            <a:endParaRPr lang="ru-RU" sz="1600" b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2A1D6A-9A9A-4586-A010-803BA79377F4}"/>
              </a:ext>
            </a:extLst>
          </p:cNvPr>
          <p:cNvSpPr/>
          <p:nvPr/>
        </p:nvSpPr>
        <p:spPr>
          <a:xfrm>
            <a:off x="2417404" y="4903281"/>
            <a:ext cx="112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Perfect Maxi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089F3D0-B023-44D0-84CD-018DE34F8FA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7" r="22912"/>
          <a:stretch/>
        </p:blipFill>
        <p:spPr>
          <a:xfrm>
            <a:off x="4107966" y="5087618"/>
            <a:ext cx="588341" cy="1139509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C6C9909-0877-4E3A-9D3E-C7333473A36A}"/>
              </a:ext>
            </a:extLst>
          </p:cNvPr>
          <p:cNvSpPr/>
          <p:nvPr/>
        </p:nvSpPr>
        <p:spPr>
          <a:xfrm>
            <a:off x="280950" y="3913883"/>
            <a:ext cx="3400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r>
              <a:rPr lang="en-US" sz="14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790</a:t>
            </a:r>
            <a:r>
              <a:rPr lang="ru-RU" sz="14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(6, 10, 12, 18, 24, 30 кол.)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447B406-3317-454D-8EA8-8F1EE9501A62}"/>
              </a:ext>
            </a:extLst>
          </p:cNvPr>
          <p:cNvSpPr/>
          <p:nvPr/>
        </p:nvSpPr>
        <p:spPr>
          <a:xfrm>
            <a:off x="3929331" y="6299839"/>
            <a:ext cx="1126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8+2=16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кол.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45AA4BB-98DA-405D-B96F-AAF42B94C8B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38" y="5158079"/>
            <a:ext cx="658380" cy="1051765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4E00F7C-FF67-4D98-842F-8668BAC17D26}"/>
              </a:ext>
            </a:extLst>
          </p:cNvPr>
          <p:cNvSpPr/>
          <p:nvPr/>
        </p:nvSpPr>
        <p:spPr>
          <a:xfrm>
            <a:off x="4810493" y="6299839"/>
            <a:ext cx="140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7+1=14</a:t>
            </a:r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кол.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94F954-2894-4BD9-A857-3447A0307D4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28" y="5147233"/>
            <a:ext cx="588341" cy="1047758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BB6B4BB-5444-45D0-851D-9AD0D4169F01}"/>
              </a:ext>
            </a:extLst>
          </p:cNvPr>
          <p:cNvSpPr/>
          <p:nvPr/>
        </p:nvSpPr>
        <p:spPr>
          <a:xfrm>
            <a:off x="5921553" y="6299839"/>
            <a:ext cx="140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8+2=24</a:t>
            </a:r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кол.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авая круглая скобка 51">
            <a:extLst>
              <a:ext uri="{FF2B5EF4-FFF2-40B4-BE49-F238E27FC236}">
                <a16:creationId xmlns:a16="http://schemas.microsoft.com/office/drawing/2014/main" id="{B6F84445-C07A-4C3B-9A45-7BC2BCFC3541}"/>
              </a:ext>
            </a:extLst>
          </p:cNvPr>
          <p:cNvSpPr/>
          <p:nvPr/>
        </p:nvSpPr>
        <p:spPr>
          <a:xfrm rot="16200000">
            <a:off x="1803817" y="3233613"/>
            <a:ext cx="85982" cy="3252691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Правая круглая скобка 52">
            <a:extLst>
              <a:ext uri="{FF2B5EF4-FFF2-40B4-BE49-F238E27FC236}">
                <a16:creationId xmlns:a16="http://schemas.microsoft.com/office/drawing/2014/main" id="{275290B2-CF12-4ED1-8A56-BC527E4FCFCB}"/>
              </a:ext>
            </a:extLst>
          </p:cNvPr>
          <p:cNvSpPr/>
          <p:nvPr/>
        </p:nvSpPr>
        <p:spPr>
          <a:xfrm rot="16200000">
            <a:off x="5472652" y="3393656"/>
            <a:ext cx="77172" cy="292379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F96429B-DE00-4859-BDE9-4C83B0D5247B}"/>
              </a:ext>
            </a:extLst>
          </p:cNvPr>
          <p:cNvSpPr/>
          <p:nvPr/>
        </p:nvSpPr>
        <p:spPr>
          <a:xfrm>
            <a:off x="7581797" y="4861877"/>
            <a:ext cx="1170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Super Easy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D25C8D6-5133-400D-888F-E8C0EEAB2F4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4525" r="11608" b="13516"/>
          <a:stretch/>
        </p:blipFill>
        <p:spPr>
          <a:xfrm>
            <a:off x="7746269" y="5205138"/>
            <a:ext cx="714206" cy="1080000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A30B251-0639-4310-8DFF-B3C959E352A3}"/>
              </a:ext>
            </a:extLst>
          </p:cNvPr>
          <p:cNvSpPr/>
          <p:nvPr/>
        </p:nvSpPr>
        <p:spPr>
          <a:xfrm>
            <a:off x="9422062" y="1449496"/>
            <a:ext cx="1668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Super </a:t>
            </a:r>
          </a:p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Washable Maxi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6ACEEB1-9E2E-4340-81D2-053BE77BBE0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15" y="2358950"/>
            <a:ext cx="666562" cy="1080000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18678387-D1CA-42AD-986A-1F135411385B}"/>
              </a:ext>
            </a:extLst>
          </p:cNvPr>
          <p:cNvSpPr/>
          <p:nvPr/>
        </p:nvSpPr>
        <p:spPr>
          <a:xfrm>
            <a:off x="10874053" y="1434295"/>
            <a:ext cx="13459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Brush 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Maxi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E11677-8D48-4771-AB69-DF9D99716E6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26" y="2354216"/>
            <a:ext cx="666612" cy="1080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F4453CE-0D9F-442C-B188-758A9721761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8" t="6163" r="13299" b="4855"/>
          <a:stretch/>
        </p:blipFill>
        <p:spPr>
          <a:xfrm>
            <a:off x="8865855" y="5219771"/>
            <a:ext cx="744717" cy="10800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D3A6874-2DEA-4EF2-BC00-6D0F12D822CE}"/>
              </a:ext>
            </a:extLst>
          </p:cNvPr>
          <p:cNvSpPr/>
          <p:nvPr/>
        </p:nvSpPr>
        <p:spPr>
          <a:xfrm>
            <a:off x="8855879" y="4861877"/>
            <a:ext cx="7224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Eko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9B9585F-5494-47FF-899B-3D6B77C7DA6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853" y="5200180"/>
            <a:ext cx="678163" cy="1080000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ACFCD01-012B-4C24-AB25-0A47C8EBDF1A}"/>
              </a:ext>
            </a:extLst>
          </p:cNvPr>
          <p:cNvSpPr/>
          <p:nvPr/>
        </p:nvSpPr>
        <p:spPr>
          <a:xfrm>
            <a:off x="9706233" y="4861877"/>
            <a:ext cx="1043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Perfumes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507EE91-A3AF-4309-A95D-58D2D78E806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293" y="5029817"/>
            <a:ext cx="1203132" cy="1250134"/>
          </a:xfrm>
          <a:prstGeom prst="rect">
            <a:avLst/>
          </a:prstGeom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D8433B0-B83C-4AEE-B934-945FFDD7D882}"/>
              </a:ext>
            </a:extLst>
          </p:cNvPr>
          <p:cNvSpPr/>
          <p:nvPr/>
        </p:nvSpPr>
        <p:spPr>
          <a:xfrm>
            <a:off x="10730915" y="4861877"/>
            <a:ext cx="1366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AQUARELLE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EABFE8-4B38-44E8-B028-CE89413F91BA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6514" r="27305"/>
          <a:stretch/>
        </p:blipFill>
        <p:spPr>
          <a:xfrm>
            <a:off x="7289602" y="2343341"/>
            <a:ext cx="515385" cy="111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5D915-6188-4CA5-B33B-B4FAEAEDA2FC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1745" r="11803"/>
          <a:stretch/>
        </p:blipFill>
        <p:spPr>
          <a:xfrm>
            <a:off x="8692875" y="2365217"/>
            <a:ext cx="835252" cy="1092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D39637-F672-496C-9055-AAAC6BE3291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7893" r="19671"/>
          <a:stretch/>
        </p:blipFill>
        <p:spPr>
          <a:xfrm>
            <a:off x="7894393" y="2318916"/>
            <a:ext cx="719271" cy="1152000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8BA3D95-A370-4A06-8D07-6924DD06742B}"/>
              </a:ext>
            </a:extLst>
          </p:cNvPr>
          <p:cNvSpPr/>
          <p:nvPr/>
        </p:nvSpPr>
        <p:spPr>
          <a:xfrm>
            <a:off x="7323043" y="1449496"/>
            <a:ext cx="2019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7550 </a:t>
            </a:r>
          </a:p>
          <a:p>
            <a:pPr algn="ctr"/>
            <a:r>
              <a:rPr lang="ru-RU" sz="1400" i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Пастельні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55229EF-8B4A-4B5E-A1BE-2F470BF75109}"/>
              </a:ext>
            </a:extLst>
          </p:cNvPr>
          <p:cNvSpPr/>
          <p:nvPr/>
        </p:nvSpPr>
        <p:spPr>
          <a:xfrm>
            <a:off x="7504546" y="3557758"/>
            <a:ext cx="2019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6, 10, 12 кол.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AF5ADDA-7CD6-4150-8037-843D872B46AD}"/>
              </a:ext>
            </a:extLst>
          </p:cNvPr>
          <p:cNvSpPr/>
          <p:nvPr/>
        </p:nvSpPr>
        <p:spPr>
          <a:xfrm>
            <a:off x="9904002" y="3557758"/>
            <a:ext cx="892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кол.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23DC068-24A8-4FF3-A642-E9144812033A}"/>
              </a:ext>
            </a:extLst>
          </p:cNvPr>
          <p:cNvSpPr/>
          <p:nvPr/>
        </p:nvSpPr>
        <p:spPr>
          <a:xfrm>
            <a:off x="11112213" y="3557758"/>
            <a:ext cx="892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кол.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6DFE9E04-AEE9-4A64-836D-1D6AF3E41157}"/>
              </a:ext>
            </a:extLst>
          </p:cNvPr>
          <p:cNvSpPr/>
          <p:nvPr/>
        </p:nvSpPr>
        <p:spPr>
          <a:xfrm>
            <a:off x="-14757" y="6299839"/>
            <a:ext cx="112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12 кол.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F01F7C00-4E69-4F9A-A4B5-6611907A63C1}"/>
              </a:ext>
            </a:extLst>
          </p:cNvPr>
          <p:cNvSpPr/>
          <p:nvPr/>
        </p:nvSpPr>
        <p:spPr>
          <a:xfrm>
            <a:off x="1235653" y="6299839"/>
            <a:ext cx="112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18 кол.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0CF40CD5-40AF-4608-8355-5BABDA278224}"/>
              </a:ext>
            </a:extLst>
          </p:cNvPr>
          <p:cNvSpPr/>
          <p:nvPr/>
        </p:nvSpPr>
        <p:spPr>
          <a:xfrm>
            <a:off x="2463562" y="6299839"/>
            <a:ext cx="112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8 кол.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E852436-1679-449F-AB8F-FE35F4ACE3CA}"/>
              </a:ext>
            </a:extLst>
          </p:cNvPr>
          <p:cNvSpPr/>
          <p:nvPr/>
        </p:nvSpPr>
        <p:spPr>
          <a:xfrm>
            <a:off x="3833848" y="4867586"/>
            <a:ext cx="112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Magic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CDF0C9-6A45-4E9F-906B-5050780FE22F}"/>
              </a:ext>
            </a:extLst>
          </p:cNvPr>
          <p:cNvSpPr/>
          <p:nvPr/>
        </p:nvSpPr>
        <p:spPr>
          <a:xfrm>
            <a:off x="4985772" y="4875928"/>
            <a:ext cx="10486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Magic Maxi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8257EB-B3A7-47F0-AEC5-BE0884C6E34E}"/>
              </a:ext>
            </a:extLst>
          </p:cNvPr>
          <p:cNvSpPr/>
          <p:nvPr/>
        </p:nvSpPr>
        <p:spPr>
          <a:xfrm>
            <a:off x="6106371" y="4861312"/>
            <a:ext cx="925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Duomagic</a:t>
            </a:r>
            <a:endParaRPr lang="en-US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1C438ED2-6AF6-4A71-B9E6-08DBD63AAE04}"/>
              </a:ext>
            </a:extLst>
          </p:cNvPr>
          <p:cNvSpPr/>
          <p:nvPr/>
        </p:nvSpPr>
        <p:spPr>
          <a:xfrm>
            <a:off x="7412369" y="6299839"/>
            <a:ext cx="140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12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кол.</a:t>
            </a:r>
            <a:endParaRPr lang="ru-RU" sz="1400" i="1" dirty="0">
              <a:solidFill>
                <a:srgbClr val="5A575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29B6799F-7FA5-4CDB-8F01-FAA4F2B5DAAE}"/>
              </a:ext>
            </a:extLst>
          </p:cNvPr>
          <p:cNvSpPr/>
          <p:nvPr/>
        </p:nvSpPr>
        <p:spPr>
          <a:xfrm>
            <a:off x="8601972" y="6299839"/>
            <a:ext cx="140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12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</a:t>
            </a:r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13C4ACCC-5EDD-4018-ABC8-234FAF1A6C20}"/>
              </a:ext>
            </a:extLst>
          </p:cNvPr>
          <p:cNvSpPr/>
          <p:nvPr/>
        </p:nvSpPr>
        <p:spPr>
          <a:xfrm>
            <a:off x="9600726" y="6299839"/>
            <a:ext cx="140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10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</a:t>
            </a:r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B262F52-1963-45BB-9E95-5702BA97BF60}"/>
              </a:ext>
            </a:extLst>
          </p:cNvPr>
          <p:cNvSpPr/>
          <p:nvPr/>
        </p:nvSpPr>
        <p:spPr>
          <a:xfrm>
            <a:off x="10781358" y="6299839"/>
            <a:ext cx="140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12 </a:t>
            </a:r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</a:t>
            </a:r>
            <a:r>
              <a:rPr lang="ru-RU" sz="1400" i="1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BB9FBDD3-4C44-4ACC-93EE-B94588B577C3}"/>
              </a:ext>
            </a:extLst>
          </p:cNvPr>
          <p:cNvSpPr/>
          <p:nvPr/>
        </p:nvSpPr>
        <p:spPr>
          <a:xfrm>
            <a:off x="259080" y="96343"/>
            <a:ext cx="10299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23A78"/>
                </a:solidFill>
              </a:rPr>
              <a:t>CENTROPEN </a:t>
            </a:r>
            <a:endParaRPr lang="uk-UA" sz="2200" b="1" dirty="0">
              <a:solidFill>
                <a:srgbClr val="003E7E"/>
              </a:solidFill>
            </a:endParaRPr>
          </a:p>
          <a:p>
            <a:r>
              <a:rPr lang="uk-UA" sz="2200" dirty="0">
                <a:solidFill>
                  <a:srgbClr val="003E7E"/>
                </a:solidFill>
              </a:rPr>
              <a:t>представляє найбільший асортимент фломастерів в Україні – </a:t>
            </a:r>
            <a:r>
              <a:rPr lang="en-US" sz="2200" dirty="0">
                <a:solidFill>
                  <a:srgbClr val="003E7E"/>
                </a:solidFill>
              </a:rPr>
              <a:t>15</a:t>
            </a:r>
            <a:r>
              <a:rPr lang="uk-UA" sz="2200" dirty="0">
                <a:solidFill>
                  <a:srgbClr val="003E7E"/>
                </a:solidFill>
              </a:rPr>
              <a:t> видів (</a:t>
            </a:r>
            <a:r>
              <a:rPr lang="en-US" sz="2200" dirty="0">
                <a:solidFill>
                  <a:srgbClr val="003E7E"/>
                </a:solidFill>
              </a:rPr>
              <a:t>27 </a:t>
            </a:r>
            <a:r>
              <a:rPr lang="uk-UA" sz="2200" dirty="0">
                <a:solidFill>
                  <a:srgbClr val="003E7E"/>
                </a:solidFill>
              </a:rPr>
              <a:t>SKU)</a:t>
            </a:r>
          </a:p>
        </p:txBody>
      </p:sp>
      <p:cxnSp>
        <p:nvCxnSpPr>
          <p:cNvPr id="81" name="Přímá spojnice 6">
            <a:extLst>
              <a:ext uri="{FF2B5EF4-FFF2-40B4-BE49-F238E27FC236}">
                <a16:creationId xmlns:a16="http://schemas.microsoft.com/office/drawing/2014/main" id="{8C290AB6-9589-4F26-9EC6-A483AFA4819E}"/>
              </a:ext>
            </a:extLst>
          </p:cNvPr>
          <p:cNvCxnSpPr>
            <a:cxnSpLocks/>
          </p:cNvCxnSpPr>
          <p:nvPr/>
        </p:nvCxnSpPr>
        <p:spPr>
          <a:xfrm>
            <a:off x="310795" y="958117"/>
            <a:ext cx="9360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fický objekt 11">
            <a:extLst>
              <a:ext uri="{FF2B5EF4-FFF2-40B4-BE49-F238E27FC236}">
                <a16:creationId xmlns:a16="http://schemas.microsoft.com/office/drawing/2014/main" id="{CDB5D07F-4DDC-4C49-BBA6-5E18089B437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076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6C250894-72B7-453D-8EE7-69290AE49BAF}"/>
              </a:ext>
            </a:extLst>
          </p:cNvPr>
          <p:cNvSpPr txBox="1"/>
          <p:nvPr/>
        </p:nvSpPr>
        <p:spPr>
          <a:xfrm>
            <a:off x="599991" y="31215"/>
            <a:ext cx="9619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500" b="1">
                <a:solidFill>
                  <a:srgbClr val="003E7E"/>
                </a:solidFill>
              </a:defRPr>
            </a:lvl1pPr>
          </a:lstStyle>
          <a:p>
            <a:r>
              <a:rPr lang="uk-UA" b="0" dirty="0"/>
              <a:t>Фломастери </a:t>
            </a:r>
            <a:r>
              <a:rPr lang="en-US" dirty="0"/>
              <a:t>CENTROPEN</a:t>
            </a:r>
            <a:r>
              <a:rPr lang="ru-RU" b="0" dirty="0"/>
              <a:t> </a:t>
            </a:r>
            <a:r>
              <a:rPr lang="uk-UA" b="0" dirty="0"/>
              <a:t>7790</a:t>
            </a:r>
            <a:r>
              <a:rPr lang="en-US" b="0" dirty="0"/>
              <a:t> </a:t>
            </a:r>
            <a:r>
              <a:rPr lang="ru-RU" b="0" dirty="0"/>
              <a:t>12</a:t>
            </a:r>
            <a:r>
              <a:rPr lang="en-US" b="0" dirty="0"/>
              <a:t> </a:t>
            </a:r>
            <a:r>
              <a:rPr lang="uk-UA" b="0" dirty="0" err="1"/>
              <a:t>кол</a:t>
            </a:r>
            <a:r>
              <a:rPr lang="uk-UA" b="0" dirty="0"/>
              <a:t>.</a:t>
            </a:r>
            <a:endParaRPr lang="en-US" b="0" dirty="0"/>
          </a:p>
          <a:p>
            <a:r>
              <a:rPr lang="ru-RU" b="0" dirty="0" err="1"/>
              <a:t>лідер</a:t>
            </a:r>
            <a:r>
              <a:rPr lang="ru-RU" b="0" dirty="0"/>
              <a:t> </a:t>
            </a:r>
            <a:r>
              <a:rPr lang="ru-RU" b="0" dirty="0" err="1"/>
              <a:t>продажів</a:t>
            </a:r>
            <a:r>
              <a:rPr lang="ru-RU" b="0" dirty="0"/>
              <a:t> (в шт. и в грн.) на ринку </a:t>
            </a:r>
            <a:r>
              <a:rPr lang="ru-RU" b="0" dirty="0" err="1"/>
              <a:t>України</a:t>
            </a:r>
            <a:r>
              <a:rPr lang="ru-RU" b="0" dirty="0"/>
              <a:t> </a:t>
            </a:r>
            <a:r>
              <a:rPr lang="ru-RU" b="0" dirty="0" err="1"/>
              <a:t>серед</a:t>
            </a:r>
            <a:r>
              <a:rPr lang="ru-RU" b="0" dirty="0"/>
              <a:t> </a:t>
            </a:r>
            <a:r>
              <a:rPr lang="ru-RU" b="0" dirty="0" err="1"/>
              <a:t>усіх</a:t>
            </a:r>
            <a:r>
              <a:rPr lang="ru-RU" b="0" dirty="0"/>
              <a:t> </a:t>
            </a:r>
            <a:r>
              <a:rPr lang="ru-RU" b="0" dirty="0" err="1"/>
              <a:t>брендів</a:t>
            </a:r>
            <a:endParaRPr lang="ru-RU" b="0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ADC1053-E8B7-45A0-B7FA-61A8326421EB}"/>
              </a:ext>
            </a:extLst>
          </p:cNvPr>
          <p:cNvCxnSpPr>
            <a:cxnSpLocks/>
          </p:cNvCxnSpPr>
          <p:nvPr/>
        </p:nvCxnSpPr>
        <p:spPr>
          <a:xfrm>
            <a:off x="687773" y="897193"/>
            <a:ext cx="9000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cký objekt 11">
            <a:extLst>
              <a:ext uri="{FF2B5EF4-FFF2-40B4-BE49-F238E27FC236}">
                <a16:creationId xmlns:a16="http://schemas.microsoft.com/office/drawing/2014/main" id="{E009380C-302F-4221-887F-1A3D3686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9014A1-3CC0-4C03-BB18-5CF05C3E3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4" y="1377095"/>
            <a:ext cx="1717578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3EEBAE-0BF7-492E-885A-B29359CFD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54" y="1377095"/>
            <a:ext cx="1170721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7FF24E-ED8A-4ED5-9BEC-576213F9E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70" y="3955780"/>
            <a:ext cx="4511936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05C017-F4E6-42D2-BD9F-FB8A183588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"/>
          <a:stretch/>
        </p:blipFill>
        <p:spPr>
          <a:xfrm>
            <a:off x="6531095" y="3912546"/>
            <a:ext cx="3542053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9C43C4-3A7D-412D-8FE9-F26E482AF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88" y="1377095"/>
            <a:ext cx="2728372" cy="25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8A377D-D97A-4175-A3FE-689B353AFD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16" y="1377095"/>
            <a:ext cx="1979057" cy="2520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C35717-B770-4EB3-B3A9-CE3DE8E68E3D}"/>
              </a:ext>
            </a:extLst>
          </p:cNvPr>
          <p:cNvSpPr/>
          <p:nvPr/>
        </p:nvSpPr>
        <p:spPr>
          <a:xfrm>
            <a:off x="1002889" y="6449511"/>
            <a:ext cx="3400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A5752"/>
                </a:solidFill>
                <a:ea typeface="Tahoma" panose="020B0604030504040204" pitchFamily="34" charset="0"/>
                <a:cs typeface="Arial" panose="020B0604020202020204" pitchFamily="34" charset="0"/>
              </a:rPr>
              <a:t>6, 10, 12, 18, 24, 30 кол</a:t>
            </a:r>
          </a:p>
        </p:txBody>
      </p:sp>
      <p:pic>
        <p:nvPicPr>
          <p:cNvPr id="1028" name="Picture 4" descr="1 место PNG изолированный файл | PNG Mart">
            <a:extLst>
              <a:ext uri="{FF2B5EF4-FFF2-40B4-BE49-F238E27FC236}">
                <a16:creationId xmlns:a16="http://schemas.microsoft.com/office/drawing/2014/main" id="{855B828B-0C89-459D-A714-35561683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95" y="958727"/>
            <a:ext cx="861771" cy="8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2962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11D905B8-6843-41F7-A3FF-E85EF0E34CA5}"/>
              </a:ext>
            </a:extLst>
          </p:cNvPr>
          <p:cNvSpPr txBox="1"/>
          <p:nvPr/>
        </p:nvSpPr>
        <p:spPr>
          <a:xfrm>
            <a:off x="578222" y="374637"/>
            <a:ext cx="6604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rgbClr val="003E7E"/>
                </a:solidFill>
              </a:rPr>
              <a:t>Особливості фломастерів CENTROPEN</a:t>
            </a:r>
            <a:endParaRPr lang="uk-UA" sz="2500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4AA1D28-4C8C-4199-9D80-28E88AA2675C}"/>
              </a:ext>
            </a:extLst>
          </p:cNvPr>
          <p:cNvCxnSpPr>
            <a:cxnSpLocks/>
          </p:cNvCxnSpPr>
          <p:nvPr/>
        </p:nvCxnSpPr>
        <p:spPr>
          <a:xfrm>
            <a:off x="578222" y="965298"/>
            <a:ext cx="5328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C79B3B44-4EC1-4CAF-89AC-1C2CEA07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r="1417" b="4216"/>
          <a:stretch/>
        </p:blipFill>
        <p:spPr bwMode="auto">
          <a:xfrm>
            <a:off x="7468258" y="1150666"/>
            <a:ext cx="4423777" cy="197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cký objekt 11">
            <a:extLst>
              <a:ext uri="{FF2B5EF4-FFF2-40B4-BE49-F238E27FC236}">
                <a16:creationId xmlns:a16="http://schemas.microsoft.com/office/drawing/2014/main" id="{24AD42B7-7B8C-4376-8536-09EA7BE6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80F1AE-27CC-4A8A-ABE8-DA2EA4B5458D}"/>
              </a:ext>
            </a:extLst>
          </p:cNvPr>
          <p:cNvSpPr/>
          <p:nvPr/>
        </p:nvSpPr>
        <p:spPr>
          <a:xfrm>
            <a:off x="578222" y="1412453"/>
            <a:ext cx="46722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23A78"/>
                </a:solidFill>
              </a:rPr>
              <a:t>Фломастери служать довго</a:t>
            </a:r>
            <a:r>
              <a:rPr lang="en-US" dirty="0">
                <a:solidFill>
                  <a:srgbClr val="023A78"/>
                </a:solidFill>
              </a:rPr>
              <a:t>:</a:t>
            </a:r>
            <a:r>
              <a:rPr lang="uk-UA" dirty="0">
                <a:solidFill>
                  <a:srgbClr val="023A78"/>
                </a:solidFill>
              </a:rPr>
              <a:t> </a:t>
            </a:r>
          </a:p>
          <a:p>
            <a:r>
              <a:rPr lang="uk-UA" dirty="0">
                <a:solidFill>
                  <a:srgbClr val="023A78"/>
                </a:solidFill>
              </a:rPr>
              <a:t>    - не висихають без ковпачка 10 днів</a:t>
            </a:r>
          </a:p>
          <a:p>
            <a:r>
              <a:rPr lang="uk-UA" dirty="0">
                <a:solidFill>
                  <a:srgbClr val="023A78"/>
                </a:solidFill>
              </a:rPr>
              <a:t>      (серія </a:t>
            </a:r>
            <a:r>
              <a:rPr lang="en-US" dirty="0">
                <a:solidFill>
                  <a:srgbClr val="023A78"/>
                </a:solidFill>
              </a:rPr>
              <a:t>Perfect</a:t>
            </a:r>
            <a:r>
              <a:rPr lang="uk-UA" dirty="0">
                <a:solidFill>
                  <a:srgbClr val="023A78"/>
                </a:solidFill>
              </a:rPr>
              <a:t> – 60 днів)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dirty="0">
              <a:solidFill>
                <a:srgbClr val="023A78"/>
              </a:solidFill>
            </a:endParaRPr>
          </a:p>
          <a:p>
            <a:r>
              <a:rPr lang="uk-UA" dirty="0">
                <a:solidFill>
                  <a:srgbClr val="023A78"/>
                </a:solidFill>
              </a:rPr>
              <a:t>    - корпус із поліпропілену забезпечує термін</a:t>
            </a:r>
          </a:p>
          <a:p>
            <a:r>
              <a:rPr lang="uk-UA" dirty="0">
                <a:solidFill>
                  <a:srgbClr val="023A78"/>
                </a:solidFill>
              </a:rPr>
              <a:t>      придатності - до 5 років!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A330AA-56E9-4144-BE12-E366642B17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6" r="8247" b="11393"/>
          <a:stretch/>
        </p:blipFill>
        <p:spPr>
          <a:xfrm>
            <a:off x="7468258" y="3784130"/>
            <a:ext cx="4423778" cy="239610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CCDDA1-C336-4D52-91E8-F929DE9C077E}"/>
              </a:ext>
            </a:extLst>
          </p:cNvPr>
          <p:cNvSpPr/>
          <p:nvPr/>
        </p:nvSpPr>
        <p:spPr>
          <a:xfrm>
            <a:off x="578222" y="3917475"/>
            <a:ext cx="56455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23A78"/>
                </a:solidFill>
              </a:rPr>
              <a:t>Пишучий вузол надійно зафіксований, </a:t>
            </a:r>
            <a:r>
              <a:rPr lang="uk-UA" dirty="0">
                <a:solidFill>
                  <a:srgbClr val="023A78"/>
                </a:solidFill>
              </a:rPr>
              <a:t>що не дозволяє йому вдавлюватися і деформуватися навіть при сильному натисканні. </a:t>
            </a:r>
          </a:p>
          <a:p>
            <a:endParaRPr lang="uk-UA" dirty="0">
              <a:solidFill>
                <a:srgbClr val="023A78"/>
              </a:solidFill>
            </a:endParaRPr>
          </a:p>
          <a:p>
            <a:r>
              <a:rPr lang="uk-UA" dirty="0">
                <a:solidFill>
                  <a:srgbClr val="023A78"/>
                </a:solidFill>
              </a:rPr>
              <a:t>     Особливо це важливо для найменших художників,</a:t>
            </a:r>
          </a:p>
          <a:p>
            <a:r>
              <a:rPr lang="uk-UA" dirty="0">
                <a:solidFill>
                  <a:srgbClr val="023A78"/>
                </a:solidFill>
              </a:rPr>
              <a:t>     які люблять постукати фломастером по паперу.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5CF661-608D-4EC7-8253-80DEFEAAD2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57" t="56138" r="35329" b="35474"/>
          <a:stretch/>
        </p:blipFill>
        <p:spPr>
          <a:xfrm>
            <a:off x="6222032" y="5314207"/>
            <a:ext cx="960433" cy="866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F7D118-CCF4-446D-B608-6FD7B4941B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61" y="1838503"/>
            <a:ext cx="1328094" cy="12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3678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11D905B8-6843-41F7-A3FF-E85EF0E34CA5}"/>
              </a:ext>
            </a:extLst>
          </p:cNvPr>
          <p:cNvSpPr txBox="1"/>
          <p:nvPr/>
        </p:nvSpPr>
        <p:spPr>
          <a:xfrm>
            <a:off x="578222" y="374637"/>
            <a:ext cx="6604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rgbClr val="003E7E"/>
                </a:solidFill>
              </a:rPr>
              <a:t>Особливості фломастерів CENTROPEN</a:t>
            </a:r>
            <a:endParaRPr lang="uk-UA" sz="2500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4AA1D28-4C8C-4199-9D80-28E88AA2675C}"/>
              </a:ext>
            </a:extLst>
          </p:cNvPr>
          <p:cNvCxnSpPr>
            <a:cxnSpLocks/>
          </p:cNvCxnSpPr>
          <p:nvPr/>
        </p:nvCxnSpPr>
        <p:spPr>
          <a:xfrm>
            <a:off x="578222" y="965298"/>
            <a:ext cx="5328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cký objekt 11">
            <a:extLst>
              <a:ext uri="{FF2B5EF4-FFF2-40B4-BE49-F238E27FC236}">
                <a16:creationId xmlns:a16="http://schemas.microsoft.com/office/drawing/2014/main" id="{24AD42B7-7B8C-4376-8536-09EA7BE6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6F4A45E-6B50-47F0-A092-7CED978E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22" y="2993158"/>
            <a:ext cx="3703216" cy="166886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A9B16AE-50FA-469A-87D8-5DBF5C125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2"/>
          <a:stretch/>
        </p:blipFill>
        <p:spPr bwMode="auto">
          <a:xfrm>
            <a:off x="7439722" y="894837"/>
            <a:ext cx="3703216" cy="182472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D21A61-941C-411E-9C3B-7A95E8542C0C}"/>
              </a:ext>
            </a:extLst>
          </p:cNvPr>
          <p:cNvSpPr/>
          <p:nvPr/>
        </p:nvSpPr>
        <p:spPr>
          <a:xfrm>
            <a:off x="938551" y="3628425"/>
            <a:ext cx="3882740" cy="48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23A78"/>
                </a:solidFill>
              </a:rPr>
              <a:t>Пишуть</a:t>
            </a:r>
            <a:r>
              <a:rPr lang="ru-RU" b="1" dirty="0">
                <a:solidFill>
                  <a:srgbClr val="023A78"/>
                </a:solidFill>
              </a:rPr>
              <a:t> </a:t>
            </a:r>
            <a:r>
              <a:rPr lang="ru-RU" b="1" dirty="0" err="1">
                <a:solidFill>
                  <a:srgbClr val="023A78"/>
                </a:solidFill>
              </a:rPr>
              <a:t>яскраво</a:t>
            </a:r>
            <a:r>
              <a:rPr lang="ru-RU" b="1" dirty="0">
                <a:solidFill>
                  <a:srgbClr val="023A78"/>
                </a:solidFill>
              </a:rPr>
              <a:t>, </a:t>
            </a:r>
            <a:r>
              <a:rPr lang="ru-RU" b="1" dirty="0" err="1">
                <a:solidFill>
                  <a:srgbClr val="023A78"/>
                </a:solidFill>
              </a:rPr>
              <a:t>насичено</a:t>
            </a:r>
            <a:r>
              <a:rPr lang="ru-RU" b="1" dirty="0">
                <a:solidFill>
                  <a:srgbClr val="023A78"/>
                </a:solidFill>
              </a:rPr>
              <a:t>, </a:t>
            </a:r>
            <a:r>
              <a:rPr lang="ru-RU" b="1" dirty="0" err="1">
                <a:solidFill>
                  <a:srgbClr val="023A78"/>
                </a:solidFill>
              </a:rPr>
              <a:t>м'яко</a:t>
            </a:r>
            <a:endParaRPr lang="ru-RU" b="1" dirty="0">
              <a:solidFill>
                <a:srgbClr val="023A78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A55C421-1FE9-479F-95D7-8D0430D63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22" y="4935616"/>
            <a:ext cx="3666020" cy="166886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15C14C-5FE1-4FC5-89D6-0A639A7F4FDF}"/>
              </a:ext>
            </a:extLst>
          </p:cNvPr>
          <p:cNvSpPr/>
          <p:nvPr/>
        </p:nvSpPr>
        <p:spPr>
          <a:xfrm>
            <a:off x="938551" y="1492791"/>
            <a:ext cx="5328000" cy="106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23A78"/>
                </a:solidFill>
              </a:rPr>
              <a:t>Фломастери безпечні для дітей: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uk-UA" dirty="0">
                <a:solidFill>
                  <a:srgbClr val="023A78"/>
                </a:solidFill>
              </a:rPr>
              <a:t>     відповідають європейським стандартам якості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dirty="0">
                <a:solidFill>
                  <a:srgbClr val="023A78"/>
                </a:solidFill>
              </a:rPr>
              <a:t>     (EN-71, ISO 11540, NFS 51-2054)</a:t>
            </a:r>
            <a:endParaRPr lang="uk-UA" dirty="0">
              <a:solidFill>
                <a:srgbClr val="023A78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07083B-9898-42A3-ABCD-8083AF75AF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62" t="46468" r="28766" b="43923"/>
          <a:stretch/>
        </p:blipFill>
        <p:spPr>
          <a:xfrm>
            <a:off x="6136512" y="5541238"/>
            <a:ext cx="1246208" cy="11387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747B79-FF20-418D-A20A-40DB379E4CF5}"/>
              </a:ext>
            </a:extLst>
          </p:cNvPr>
          <p:cNvSpPr/>
          <p:nvPr/>
        </p:nvSpPr>
        <p:spPr>
          <a:xfrm>
            <a:off x="938551" y="5218072"/>
            <a:ext cx="4096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23A78"/>
                </a:solidFill>
              </a:rPr>
              <a:t>Легко змиваються з рук теплою водою і легко відпираються з одягу</a:t>
            </a:r>
          </a:p>
        </p:txBody>
      </p:sp>
    </p:spTree>
    <p:extLst>
      <p:ext uri="{BB962C8B-B14F-4D97-AF65-F5344CB8AC3E}">
        <p14:creationId xmlns:p14="http://schemas.microsoft.com/office/powerpoint/2010/main" val="366066233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8">
            <a:extLst>
              <a:ext uri="{FF2B5EF4-FFF2-40B4-BE49-F238E27FC236}">
                <a16:creationId xmlns:a16="http://schemas.microsoft.com/office/drawing/2014/main" id="{9D37F050-4628-462E-B0DD-C813362FE0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A7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BBA16C6-6571-486B-9445-1729DEC50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0504" y="1084011"/>
            <a:ext cx="4986402" cy="933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7FC0C39-EB97-44A6-B9C9-7631E04E8EDD}"/>
              </a:ext>
            </a:extLst>
          </p:cNvPr>
          <p:cNvSpPr txBox="1"/>
          <p:nvPr/>
        </p:nvSpPr>
        <p:spPr>
          <a:xfrm>
            <a:off x="4520844" y="4867868"/>
            <a:ext cx="376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 b="1" i="0" u="none" strike="noStrike" baseline="0">
                <a:solidFill>
                  <a:srgbClr val="FFFFFF"/>
                </a:solidFill>
              </a:defRPr>
            </a:lvl1pPr>
          </a:lstStyle>
          <a:p>
            <a:r>
              <a:rPr lang="uk-UA" sz="3600" dirty="0"/>
              <a:t>Дякую за увагу!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950DC1B-5FF6-4F2E-9F7C-737BBD8FF30F}"/>
              </a:ext>
            </a:extLst>
          </p:cNvPr>
          <p:cNvSpPr/>
          <p:nvPr/>
        </p:nvSpPr>
        <p:spPr>
          <a:xfrm>
            <a:off x="1076908" y="2831569"/>
            <a:ext cx="10650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FFFF"/>
                </a:solidFill>
              </a:rPr>
              <a:t>Продукція </a:t>
            </a:r>
            <a:r>
              <a:rPr lang="uk-UA" sz="2800" dirty="0" err="1">
                <a:solidFill>
                  <a:srgbClr val="FFFFFF"/>
                </a:solidFill>
              </a:rPr>
              <a:t>Centropen</a:t>
            </a:r>
            <a:r>
              <a:rPr lang="uk-UA" sz="2800" dirty="0">
                <a:solidFill>
                  <a:srgbClr val="FFFFFF"/>
                </a:solidFill>
              </a:rPr>
              <a:t> — це ідеальна функціональність, сучасний ергономічний дизайн, відповідність європейським стандартам якості і гарантовано довгий термін служби.</a:t>
            </a:r>
          </a:p>
        </p:txBody>
      </p:sp>
    </p:spTree>
    <p:extLst>
      <p:ext uri="{BB962C8B-B14F-4D97-AF65-F5344CB8AC3E}">
        <p14:creationId xmlns:p14="http://schemas.microsoft.com/office/powerpoint/2010/main" val="403927954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309A8AA5-843F-8B2C-8E35-B4183E7A6F36}"/>
              </a:ext>
            </a:extLst>
          </p:cNvPr>
          <p:cNvSpPr txBox="1"/>
          <p:nvPr/>
        </p:nvSpPr>
        <p:spPr>
          <a:xfrm>
            <a:off x="678523" y="63388"/>
            <a:ext cx="83327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i="0" u="none" strike="noStrike" baseline="0">
                <a:solidFill>
                  <a:srgbClr val="003E7E"/>
                </a:solidFill>
              </a:rPr>
              <a:t>CENTROPEN</a:t>
            </a:r>
            <a:r>
              <a:rPr lang="uk-UA" sz="3000" b="1">
                <a:solidFill>
                  <a:srgbClr val="003E7E"/>
                </a:solidFill>
              </a:rPr>
              <a:t> </a:t>
            </a:r>
          </a:p>
          <a:p>
            <a:r>
              <a:rPr lang="uk-UA" sz="2200">
                <a:solidFill>
                  <a:srgbClr val="003E7E"/>
                </a:solidFill>
              </a:rPr>
              <a:t>один з європейських лідерів у виробництві маркерів та фломастерів</a:t>
            </a:r>
            <a:endParaRPr lang="uk-UA" sz="220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6822982-A021-7986-586E-475AD340B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2340" y="1804335"/>
            <a:ext cx="7377419" cy="3922172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C994547-161F-43F6-E021-E70DB7840336}"/>
              </a:ext>
            </a:extLst>
          </p:cNvPr>
          <p:cNvCxnSpPr>
            <a:cxnSpLocks/>
          </p:cNvCxnSpPr>
          <p:nvPr/>
        </p:nvCxnSpPr>
        <p:spPr>
          <a:xfrm>
            <a:off x="736346" y="1000497"/>
            <a:ext cx="8274919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06EC52B-1023-ACE6-75C7-B087FBB0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E8BB5C9-C60C-D762-941C-365F9433B377}"/>
              </a:ext>
            </a:extLst>
          </p:cNvPr>
          <p:cNvCxnSpPr>
            <a:cxnSpLocks/>
          </p:cNvCxnSpPr>
          <p:nvPr/>
        </p:nvCxnSpPr>
        <p:spPr>
          <a:xfrm flipV="1">
            <a:off x="678523" y="2197508"/>
            <a:ext cx="3319381" cy="34145"/>
          </a:xfrm>
          <a:prstGeom prst="line">
            <a:avLst/>
          </a:prstGeom>
          <a:ln w="127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3021FD3-51E7-EEEB-A034-39BEB610B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431" y="1425281"/>
            <a:ext cx="657225" cy="53340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A9D5E36-CA8C-38CE-4E3F-CB77FCA596D2}"/>
              </a:ext>
            </a:extLst>
          </p:cNvPr>
          <p:cNvSpPr txBox="1"/>
          <p:nvPr/>
        </p:nvSpPr>
        <p:spPr>
          <a:xfrm>
            <a:off x="1433388" y="1228633"/>
            <a:ext cx="33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23A78"/>
                </a:solidFill>
              </a:rPr>
              <a:t>1</a:t>
            </a:r>
            <a:r>
              <a:rPr lang="ru-RU" sz="2800" b="1" dirty="0">
                <a:solidFill>
                  <a:srgbClr val="023A78"/>
                </a:solidFill>
              </a:rPr>
              <a:t> </a:t>
            </a:r>
            <a:r>
              <a:rPr lang="en-GB" sz="2800" b="1" dirty="0">
                <a:solidFill>
                  <a:srgbClr val="023A78"/>
                </a:solidFill>
              </a:rPr>
              <a:t>1</a:t>
            </a:r>
            <a:r>
              <a:rPr lang="ru-RU" sz="2800" b="1" dirty="0">
                <a:solidFill>
                  <a:srgbClr val="023A78"/>
                </a:solidFill>
              </a:rPr>
              <a:t>00 000 </a:t>
            </a:r>
            <a:r>
              <a:rPr lang="uk-UA" sz="2800" b="1" dirty="0">
                <a:solidFill>
                  <a:srgbClr val="023A78"/>
                </a:solidFill>
              </a:rPr>
              <a:t>+</a:t>
            </a:r>
            <a:endParaRPr lang="en-GB" sz="2800" b="1" dirty="0">
              <a:solidFill>
                <a:srgbClr val="023A78"/>
              </a:solidFill>
            </a:endParaRPr>
          </a:p>
          <a:p>
            <a:r>
              <a:rPr lang="uk-UA" sz="1600" dirty="0">
                <a:solidFill>
                  <a:srgbClr val="023A78"/>
                </a:solidFill>
              </a:rPr>
              <a:t>маркерів та фломастерів виготовляться щодня</a:t>
            </a:r>
            <a:endParaRPr lang="ru-RU" sz="1600" dirty="0">
              <a:solidFill>
                <a:srgbClr val="023A78"/>
              </a:solidFill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139D06E-8F29-F213-9696-B72343E50876}"/>
              </a:ext>
            </a:extLst>
          </p:cNvPr>
          <p:cNvCxnSpPr>
            <a:cxnSpLocks/>
          </p:cNvCxnSpPr>
          <p:nvPr/>
        </p:nvCxnSpPr>
        <p:spPr>
          <a:xfrm flipV="1">
            <a:off x="678523" y="6477187"/>
            <a:ext cx="2049231" cy="35419"/>
          </a:xfrm>
          <a:prstGeom prst="line">
            <a:avLst/>
          </a:prstGeom>
          <a:ln w="127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A3F9449-1457-AD00-580D-52A55793FE71}"/>
              </a:ext>
            </a:extLst>
          </p:cNvPr>
          <p:cNvSpPr txBox="1"/>
          <p:nvPr/>
        </p:nvSpPr>
        <p:spPr>
          <a:xfrm>
            <a:off x="1316131" y="5639765"/>
            <a:ext cx="2767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23A78"/>
                </a:solidFill>
              </a:rPr>
              <a:t>380+</a:t>
            </a:r>
          </a:p>
          <a:p>
            <a:r>
              <a:rPr lang="uk-UA" sz="1600" dirty="0">
                <a:solidFill>
                  <a:srgbClr val="023A78"/>
                </a:solidFill>
              </a:rPr>
              <a:t>працівників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E86B2B6B-0221-5133-870C-88A8729189B9}"/>
              </a:ext>
            </a:extLst>
          </p:cNvPr>
          <p:cNvCxnSpPr>
            <a:cxnSpLocks/>
          </p:cNvCxnSpPr>
          <p:nvPr/>
        </p:nvCxnSpPr>
        <p:spPr>
          <a:xfrm>
            <a:off x="678523" y="3640571"/>
            <a:ext cx="3505816" cy="0"/>
          </a:xfrm>
          <a:prstGeom prst="line">
            <a:avLst/>
          </a:prstGeom>
          <a:ln w="127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49AA381-ED5D-4356-06D2-43D509C9CC65}"/>
              </a:ext>
            </a:extLst>
          </p:cNvPr>
          <p:cNvSpPr txBox="1"/>
          <p:nvPr/>
        </p:nvSpPr>
        <p:spPr>
          <a:xfrm>
            <a:off x="1375586" y="2614982"/>
            <a:ext cx="2708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23A78"/>
                </a:solidFill>
              </a:rPr>
              <a:t>80+</a:t>
            </a:r>
          </a:p>
          <a:p>
            <a:r>
              <a:rPr lang="uk-UA" sz="1600" dirty="0">
                <a:solidFill>
                  <a:srgbClr val="023A78"/>
                </a:solidFill>
              </a:rPr>
              <a:t>років досвіду виробництва з 1940 року</a:t>
            </a:r>
          </a:p>
        </p:txBody>
      </p:sp>
      <p:pic>
        <p:nvPicPr>
          <p:cNvPr id="32" name="Grafický objekt 31">
            <a:extLst>
              <a:ext uri="{FF2B5EF4-FFF2-40B4-BE49-F238E27FC236}">
                <a16:creationId xmlns:a16="http://schemas.microsoft.com/office/drawing/2014/main" id="{03106104-2876-0A27-F4C6-7F5ADDB05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431" y="4325858"/>
            <a:ext cx="514350" cy="514350"/>
          </a:xfrm>
          <a:prstGeom prst="rect">
            <a:avLst/>
          </a:prstGeom>
        </p:spPr>
      </p:pic>
      <p:pic>
        <p:nvPicPr>
          <p:cNvPr id="34" name="Grafický objekt 33">
            <a:extLst>
              <a:ext uri="{FF2B5EF4-FFF2-40B4-BE49-F238E27FC236}">
                <a16:creationId xmlns:a16="http://schemas.microsoft.com/office/drawing/2014/main" id="{703230DB-83A3-271F-3C54-B385324B6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2431" y="2867732"/>
            <a:ext cx="514350" cy="514350"/>
          </a:xfrm>
          <a:prstGeom prst="rect">
            <a:avLst/>
          </a:prstGeom>
        </p:spPr>
      </p:pic>
      <p:pic>
        <p:nvPicPr>
          <p:cNvPr id="38" name="Grafický objekt 37">
            <a:extLst>
              <a:ext uri="{FF2B5EF4-FFF2-40B4-BE49-F238E27FC236}">
                <a16:creationId xmlns:a16="http://schemas.microsoft.com/office/drawing/2014/main" id="{CB5B5B5D-7E39-DD14-6FF8-13FE4F220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2431" y="5749258"/>
            <a:ext cx="542925" cy="590550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8ED9A98B-8C26-5E17-CD94-4649D5370B1F}"/>
              </a:ext>
            </a:extLst>
          </p:cNvPr>
          <p:cNvSpPr txBox="1"/>
          <p:nvPr/>
        </p:nvSpPr>
        <p:spPr>
          <a:xfrm>
            <a:off x="1372639" y="4205447"/>
            <a:ext cx="484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23A78"/>
                </a:solidFill>
              </a:rPr>
              <a:t>50+</a:t>
            </a:r>
          </a:p>
          <a:p>
            <a:r>
              <a:rPr lang="uk-UA" sz="1600" dirty="0">
                <a:solidFill>
                  <a:srgbClr val="023A78"/>
                </a:solidFill>
              </a:rPr>
              <a:t>країн поставляється продукція </a:t>
            </a:r>
            <a:r>
              <a:rPr lang="uk-UA" sz="1600" dirty="0" err="1">
                <a:solidFill>
                  <a:srgbClr val="023A78"/>
                </a:solidFill>
              </a:rPr>
              <a:t>Centropen</a:t>
            </a:r>
            <a:endParaRPr lang="uk-UA" sz="1600" dirty="0">
              <a:solidFill>
                <a:srgbClr val="023A78"/>
              </a:solidFill>
            </a:endParaRPr>
          </a:p>
        </p:txBody>
      </p:sp>
      <p:cxnSp>
        <p:nvCxnSpPr>
          <p:cNvPr id="35" name="Přímá spojnice 24">
            <a:extLst>
              <a:ext uri="{FF2B5EF4-FFF2-40B4-BE49-F238E27FC236}">
                <a16:creationId xmlns:a16="http://schemas.microsoft.com/office/drawing/2014/main" id="{AFB9A300-1BAC-421E-A7E8-2769E5897A9F}"/>
              </a:ext>
            </a:extLst>
          </p:cNvPr>
          <p:cNvCxnSpPr>
            <a:cxnSpLocks/>
          </p:cNvCxnSpPr>
          <p:nvPr/>
        </p:nvCxnSpPr>
        <p:spPr>
          <a:xfrm>
            <a:off x="678523" y="5090837"/>
            <a:ext cx="4570598" cy="0"/>
          </a:xfrm>
          <a:prstGeom prst="line">
            <a:avLst/>
          </a:prstGeom>
          <a:ln w="127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1342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B3DF3A-4A63-41A9-B600-410B626279EC}"/>
              </a:ext>
            </a:extLst>
          </p:cNvPr>
          <p:cNvSpPr/>
          <p:nvPr/>
        </p:nvSpPr>
        <p:spPr>
          <a:xfrm>
            <a:off x="673509" y="274145"/>
            <a:ext cx="652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3A78"/>
                </a:solidFill>
              </a:rPr>
              <a:t>CENTROPEN</a:t>
            </a:r>
            <a:r>
              <a:rPr lang="uk-UA" sz="2800" b="1" dirty="0">
                <a:solidFill>
                  <a:srgbClr val="023A78"/>
                </a:solidFill>
              </a:rPr>
              <a:t> </a:t>
            </a:r>
            <a:r>
              <a:rPr lang="uk-UA" sz="2200" dirty="0">
                <a:solidFill>
                  <a:srgbClr val="003E7E"/>
                </a:solidFill>
              </a:rPr>
              <a:t>- європейська торгова марка</a:t>
            </a:r>
          </a:p>
        </p:txBody>
      </p:sp>
      <p:cxnSp>
        <p:nvCxnSpPr>
          <p:cNvPr id="21" name="Přímá spojnice 6">
            <a:extLst>
              <a:ext uri="{FF2B5EF4-FFF2-40B4-BE49-F238E27FC236}">
                <a16:creationId xmlns:a16="http://schemas.microsoft.com/office/drawing/2014/main" id="{4BB1C899-BFB8-4A23-9DDB-26BF7F1B061B}"/>
              </a:ext>
            </a:extLst>
          </p:cNvPr>
          <p:cNvCxnSpPr>
            <a:cxnSpLocks/>
          </p:cNvCxnSpPr>
          <p:nvPr/>
        </p:nvCxnSpPr>
        <p:spPr>
          <a:xfrm>
            <a:off x="769509" y="855703"/>
            <a:ext cx="5256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1A9C80-4C02-437D-9F9F-8194F9155574}"/>
              </a:ext>
            </a:extLst>
          </p:cNvPr>
          <p:cNvSpPr/>
          <p:nvPr/>
        </p:nvSpPr>
        <p:spPr>
          <a:xfrm>
            <a:off x="546838" y="5549724"/>
            <a:ext cx="2742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23A78"/>
                </a:solidFill>
              </a:rPr>
              <a:t>Виробництво знаходиться в місті </a:t>
            </a:r>
            <a:r>
              <a:rPr lang="uk-UA" dirty="0" err="1">
                <a:solidFill>
                  <a:srgbClr val="023A78"/>
                </a:solidFill>
              </a:rPr>
              <a:t>Дачіце</a:t>
            </a:r>
            <a:r>
              <a:rPr lang="uk-UA" dirty="0">
                <a:solidFill>
                  <a:srgbClr val="023A78"/>
                </a:solidFill>
              </a:rPr>
              <a:t> (Чехія)</a:t>
            </a:r>
          </a:p>
        </p:txBody>
      </p:sp>
      <p:pic>
        <p:nvPicPr>
          <p:cNvPr id="32" name="Grafický objekt 11">
            <a:extLst>
              <a:ext uri="{FF2B5EF4-FFF2-40B4-BE49-F238E27FC236}">
                <a16:creationId xmlns:a16="http://schemas.microsoft.com/office/drawing/2014/main" id="{0ECB7AAB-3B03-48C1-B4FE-CDBEF57F4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42151D1-0CAE-4B31-B3AC-833F6827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6" y="1463344"/>
            <a:ext cx="6830097" cy="369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ap of europe with highlighted czech republic Vector Image">
            <a:extLst>
              <a:ext uri="{FF2B5EF4-FFF2-40B4-BE49-F238E27FC236}">
                <a16:creationId xmlns:a16="http://schemas.microsoft.com/office/drawing/2014/main" id="{17AF4FBD-AFAB-498D-A31E-A309E405F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 bwMode="auto">
          <a:xfrm>
            <a:off x="273609" y="1474919"/>
            <a:ext cx="4333114" cy="38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039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2C697C-CDF6-A609-B89E-1541F157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736" y="2173090"/>
            <a:ext cx="4986402" cy="933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9EAA0D2-E30E-C607-DD6C-2263FAACB1A6}"/>
              </a:ext>
            </a:extLst>
          </p:cNvPr>
          <p:cNvSpPr txBox="1"/>
          <p:nvPr/>
        </p:nvSpPr>
        <p:spPr>
          <a:xfrm>
            <a:off x="786023" y="3308048"/>
            <a:ext cx="470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 b="1" i="0" u="none" strike="noStrike" baseline="0">
                <a:solidFill>
                  <a:srgbClr val="FFFFFF"/>
                </a:solidFill>
              </a:defRPr>
            </a:lvl1pPr>
          </a:lstStyle>
          <a:p>
            <a:pPr algn="ctr"/>
            <a:r>
              <a:rPr lang="uk-UA" sz="3600" dirty="0">
                <a:solidFill>
                  <a:schemeClr val="bg1"/>
                </a:solidFill>
              </a:rPr>
              <a:t>Маркери №1 в Україні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DFF89D-1332-40AD-B93E-65C9B568E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18597" r="3911" b="1486"/>
          <a:stretch/>
        </p:blipFill>
        <p:spPr>
          <a:xfrm>
            <a:off x="6473590" y="0"/>
            <a:ext cx="571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5824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E97F5A-C368-48CF-BB1D-62B4FD5F5EFC}"/>
              </a:ext>
            </a:extLst>
          </p:cNvPr>
          <p:cNvSpPr/>
          <p:nvPr/>
        </p:nvSpPr>
        <p:spPr>
          <a:xfrm>
            <a:off x="673508" y="274145"/>
            <a:ext cx="10299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3A78"/>
                </a:solidFill>
              </a:rPr>
              <a:t>CENTROPEN</a:t>
            </a:r>
            <a:r>
              <a:rPr lang="uk-UA" sz="2800" b="1" dirty="0">
                <a:solidFill>
                  <a:srgbClr val="023A78"/>
                </a:solidFill>
              </a:rPr>
              <a:t> </a:t>
            </a:r>
            <a:endParaRPr lang="uk-UA" sz="2200" b="1" dirty="0">
              <a:solidFill>
                <a:srgbClr val="003E7E"/>
              </a:solidFill>
            </a:endParaRPr>
          </a:p>
          <a:p>
            <a:r>
              <a:rPr lang="ru-RU" sz="2200" dirty="0" err="1">
                <a:solidFill>
                  <a:srgbClr val="003E7E"/>
                </a:solidFill>
              </a:rPr>
              <a:t>представляє</a:t>
            </a:r>
            <a:r>
              <a:rPr lang="ru-RU" sz="2200" dirty="0">
                <a:solidFill>
                  <a:srgbClr val="003E7E"/>
                </a:solidFill>
              </a:rPr>
              <a:t> </a:t>
            </a:r>
            <a:r>
              <a:rPr lang="ru-RU" sz="2200" dirty="0" err="1">
                <a:solidFill>
                  <a:srgbClr val="003E7E"/>
                </a:solidFill>
              </a:rPr>
              <a:t>найбільший</a:t>
            </a:r>
            <a:r>
              <a:rPr lang="ru-RU" sz="2200" dirty="0">
                <a:solidFill>
                  <a:srgbClr val="003E7E"/>
                </a:solidFill>
              </a:rPr>
              <a:t> </a:t>
            </a:r>
            <a:r>
              <a:rPr lang="ru-RU" sz="2200" dirty="0" err="1">
                <a:solidFill>
                  <a:srgbClr val="003E7E"/>
                </a:solidFill>
              </a:rPr>
              <a:t>асортимент</a:t>
            </a:r>
            <a:r>
              <a:rPr lang="ru-RU" sz="2200" dirty="0">
                <a:solidFill>
                  <a:srgbClr val="003E7E"/>
                </a:solidFill>
              </a:rPr>
              <a:t> </a:t>
            </a:r>
            <a:r>
              <a:rPr lang="ru-RU" sz="2200" dirty="0" err="1">
                <a:solidFill>
                  <a:srgbClr val="003E7E"/>
                </a:solidFill>
              </a:rPr>
              <a:t>маркерів</a:t>
            </a:r>
            <a:r>
              <a:rPr lang="ru-RU" sz="2200" dirty="0">
                <a:solidFill>
                  <a:srgbClr val="003E7E"/>
                </a:solidFill>
              </a:rPr>
              <a:t> в </a:t>
            </a:r>
            <a:r>
              <a:rPr lang="ru-RU" sz="2200" dirty="0" err="1">
                <a:solidFill>
                  <a:srgbClr val="003E7E"/>
                </a:solidFill>
              </a:rPr>
              <a:t>Україні</a:t>
            </a:r>
            <a:r>
              <a:rPr lang="ru-RU" sz="2200" dirty="0">
                <a:solidFill>
                  <a:srgbClr val="003E7E"/>
                </a:solidFill>
              </a:rPr>
              <a:t> – 26 </a:t>
            </a:r>
            <a:r>
              <a:rPr lang="ru-RU" sz="2200" dirty="0" err="1">
                <a:solidFill>
                  <a:srgbClr val="003E7E"/>
                </a:solidFill>
              </a:rPr>
              <a:t>видів</a:t>
            </a:r>
            <a:r>
              <a:rPr lang="ru-RU" sz="2200" dirty="0">
                <a:solidFill>
                  <a:srgbClr val="003E7E"/>
                </a:solidFill>
              </a:rPr>
              <a:t> (</a:t>
            </a:r>
            <a:r>
              <a:rPr lang="en-US" sz="2200" dirty="0">
                <a:solidFill>
                  <a:srgbClr val="003E7E"/>
                </a:solidFill>
              </a:rPr>
              <a:t>128 SKU)</a:t>
            </a:r>
            <a:endParaRPr lang="uk-UA" sz="2200" dirty="0">
              <a:solidFill>
                <a:srgbClr val="003E7E"/>
              </a:solidFill>
            </a:endParaRPr>
          </a:p>
        </p:txBody>
      </p:sp>
      <p:cxnSp>
        <p:nvCxnSpPr>
          <p:cNvPr id="5" name="Přímá spojnice 6">
            <a:extLst>
              <a:ext uri="{FF2B5EF4-FFF2-40B4-BE49-F238E27FC236}">
                <a16:creationId xmlns:a16="http://schemas.microsoft.com/office/drawing/2014/main" id="{84196C6F-E151-4B95-966C-415EDAD34A7E}"/>
              </a:ext>
            </a:extLst>
          </p:cNvPr>
          <p:cNvCxnSpPr>
            <a:cxnSpLocks/>
          </p:cNvCxnSpPr>
          <p:nvPr/>
        </p:nvCxnSpPr>
        <p:spPr>
          <a:xfrm>
            <a:off x="769509" y="1176543"/>
            <a:ext cx="9072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cký objekt 11">
            <a:extLst>
              <a:ext uri="{FF2B5EF4-FFF2-40B4-BE49-F238E27FC236}">
                <a16:creationId xmlns:a16="http://schemas.microsoft.com/office/drawing/2014/main" id="{5CE7A37F-09EE-40E4-A84C-145AB14D7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56A852-469A-4E98-9E54-7FED7894B2F2}"/>
              </a:ext>
            </a:extLst>
          </p:cNvPr>
          <p:cNvSpPr/>
          <p:nvPr/>
        </p:nvSpPr>
        <p:spPr>
          <a:xfrm>
            <a:off x="1437538" y="1439395"/>
            <a:ext cx="2298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2536 Маркер </a:t>
            </a:r>
            <a:r>
              <a:rPr lang="en-US" sz="1600" dirty="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DC4836-6B7B-42EA-B6F9-A43513DAB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5" r="2986"/>
          <a:stretch/>
        </p:blipFill>
        <p:spPr>
          <a:xfrm>
            <a:off x="217090" y="1885570"/>
            <a:ext cx="3455548" cy="28674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FFD723-3569-4DD9-B479-7DBD27A808A9}"/>
              </a:ext>
            </a:extLst>
          </p:cNvPr>
          <p:cNvSpPr/>
          <p:nvPr/>
        </p:nvSpPr>
        <p:spPr>
          <a:xfrm>
            <a:off x="1466660" y="2389230"/>
            <a:ext cx="2298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2846 Маркер </a:t>
            </a:r>
            <a:r>
              <a:rPr lang="en-US" sz="1600" dirty="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2B2CDA-8017-4516-B184-5C9079E592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63" r="15399" b="8762"/>
          <a:stretch/>
        </p:blipFill>
        <p:spPr>
          <a:xfrm>
            <a:off x="396358" y="2683217"/>
            <a:ext cx="3276280" cy="52470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E7E02B-7A89-4ED5-BA42-19EC8528701D}"/>
              </a:ext>
            </a:extLst>
          </p:cNvPr>
          <p:cNvSpPr/>
          <p:nvPr/>
        </p:nvSpPr>
        <p:spPr>
          <a:xfrm>
            <a:off x="1437538" y="3389977"/>
            <a:ext cx="2298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2836 Маркер </a:t>
            </a:r>
            <a:r>
              <a:rPr lang="en-US" sz="1600" dirty="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2ADB20-7EB2-4149-BFF0-A4D5DFA829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4" b="8122"/>
          <a:stretch/>
        </p:blipFill>
        <p:spPr>
          <a:xfrm>
            <a:off x="396359" y="3735189"/>
            <a:ext cx="3276279" cy="48834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290724-E4C4-4714-86BE-FBBA552CD2B0}"/>
              </a:ext>
            </a:extLst>
          </p:cNvPr>
          <p:cNvSpPr/>
          <p:nvPr/>
        </p:nvSpPr>
        <p:spPr>
          <a:xfrm>
            <a:off x="1488053" y="4399180"/>
            <a:ext cx="2301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8566</a:t>
            </a:r>
            <a:r>
              <a:rPr lang="uk-UA" sz="1400" dirty="0">
                <a:latin typeface="PTSansPro-Bold"/>
              </a:rPr>
              <a:t> </a:t>
            </a:r>
            <a:r>
              <a:rPr lang="uk-UA" sz="1600" dirty="0">
                <a:solidFill>
                  <a:srgbClr val="003E7E"/>
                </a:solidFill>
              </a:rPr>
              <a:t>Маркер </a:t>
            </a:r>
            <a:r>
              <a:rPr lang="en-US" sz="1600" dirty="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981AA0-26C7-441A-A3A1-28613C21D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" r="8149"/>
          <a:stretch/>
        </p:blipFill>
        <p:spPr>
          <a:xfrm>
            <a:off x="341970" y="4703664"/>
            <a:ext cx="3355268" cy="50308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1061D4-28A1-4375-8D90-7FC68E78C2FF}"/>
              </a:ext>
            </a:extLst>
          </p:cNvPr>
          <p:cNvSpPr/>
          <p:nvPr/>
        </p:nvSpPr>
        <p:spPr>
          <a:xfrm>
            <a:off x="1491259" y="5434392"/>
            <a:ext cx="2298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8576 Маркер </a:t>
            </a:r>
            <a:r>
              <a:rPr lang="en-US" sz="1600" dirty="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B1E8B2-4F53-439B-8D4B-427C5E7CD4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 b="7488"/>
          <a:stretch/>
        </p:blipFill>
        <p:spPr>
          <a:xfrm>
            <a:off x="341970" y="5819360"/>
            <a:ext cx="3355268" cy="46047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4661D7-896B-4C26-9DDC-9224A2081615}"/>
              </a:ext>
            </a:extLst>
          </p:cNvPr>
          <p:cNvSpPr/>
          <p:nvPr/>
        </p:nvSpPr>
        <p:spPr>
          <a:xfrm>
            <a:off x="4622363" y="1439395"/>
            <a:ext cx="3035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8510 Маркер </a:t>
            </a:r>
            <a:r>
              <a:rPr lang="en-US" sz="1600" dirty="0">
                <a:solidFill>
                  <a:srgbClr val="003E7E"/>
                </a:solidFill>
              </a:rPr>
              <a:t>Permanent Dry Safe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CEA492-E101-4FA4-ABB7-2D289D51A6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" b="7359"/>
          <a:stretch/>
        </p:blipFill>
        <p:spPr>
          <a:xfrm>
            <a:off x="4320126" y="1764401"/>
            <a:ext cx="3337683" cy="46231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7C964E4-A4E6-4110-93A7-9DD27A6D18F9}"/>
              </a:ext>
            </a:extLst>
          </p:cNvPr>
          <p:cNvSpPr/>
          <p:nvPr/>
        </p:nvSpPr>
        <p:spPr>
          <a:xfrm>
            <a:off x="4834217" y="2389230"/>
            <a:ext cx="2856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3E7E"/>
                </a:solidFill>
              </a:rPr>
              <a:t>2636 F OHP </a:t>
            </a:r>
            <a:r>
              <a:rPr lang="uk-UA" sz="1600" dirty="0">
                <a:solidFill>
                  <a:srgbClr val="003E7E"/>
                </a:solidFill>
              </a:rPr>
              <a:t>Маркер </a:t>
            </a:r>
            <a:r>
              <a:rPr lang="en-US" sz="1600" dirty="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406062-D955-453E-9648-9C68A6219E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 r="16845" b="33787"/>
          <a:stretch/>
        </p:blipFill>
        <p:spPr>
          <a:xfrm>
            <a:off x="4702514" y="2768923"/>
            <a:ext cx="3041716" cy="385314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FFF8D4-4D81-499E-BB37-57496EF01536}"/>
              </a:ext>
            </a:extLst>
          </p:cNvPr>
          <p:cNvSpPr/>
          <p:nvPr/>
        </p:nvSpPr>
        <p:spPr>
          <a:xfrm>
            <a:off x="4887807" y="3389977"/>
            <a:ext cx="2856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3E7E"/>
                </a:solidFill>
              </a:rPr>
              <a:t>2634 S </a:t>
            </a:r>
            <a:r>
              <a:rPr lang="en-US" sz="1600">
                <a:solidFill>
                  <a:srgbClr val="003E7E"/>
                </a:solidFill>
              </a:rPr>
              <a:t>OHP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>
                <a:solidFill>
                  <a:srgbClr val="003E7E"/>
                </a:solidFill>
              </a:rPr>
              <a:t>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75D15-6B02-486A-99E5-7BD3DD66FA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4" r="16848" b="33786"/>
          <a:stretch/>
        </p:blipFill>
        <p:spPr>
          <a:xfrm>
            <a:off x="4702514" y="3752033"/>
            <a:ext cx="3041716" cy="362123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B4759AA-CC51-467C-B569-E1A877D3C9AB}"/>
              </a:ext>
            </a:extLst>
          </p:cNvPr>
          <p:cNvSpPr/>
          <p:nvPr/>
        </p:nvSpPr>
        <p:spPr>
          <a:xfrm>
            <a:off x="4834217" y="4399180"/>
            <a:ext cx="30309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2896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>
                <a:solidFill>
                  <a:srgbClr val="003E7E"/>
                </a:solidFill>
              </a:rPr>
              <a:t>Permanent Creative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B71850-D8B1-47C4-9F9C-4B1C3D0B7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/>
          <a:stretch/>
        </p:blipFill>
        <p:spPr>
          <a:xfrm>
            <a:off x="4798295" y="4745360"/>
            <a:ext cx="3035446" cy="456228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1F29E47-5BC8-4FBF-BC2D-BE191B0884E6}"/>
              </a:ext>
            </a:extLst>
          </p:cNvPr>
          <p:cNvSpPr/>
          <p:nvPr/>
        </p:nvSpPr>
        <p:spPr>
          <a:xfrm>
            <a:off x="5009346" y="5434392"/>
            <a:ext cx="2851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2686 Маркер </a:t>
            </a:r>
            <a:r>
              <a:rPr lang="en-US" sz="1600" dirty="0">
                <a:solidFill>
                  <a:srgbClr val="003E7E"/>
                </a:solidFill>
              </a:rPr>
              <a:t>White 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36AB34-A4A1-40AF-82A3-92D9AF8B6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t="-17434"/>
          <a:stretch/>
        </p:blipFill>
        <p:spPr>
          <a:xfrm>
            <a:off x="4887807" y="5737120"/>
            <a:ext cx="3030959" cy="56517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9F4CD2F-737F-4F94-AA06-54E940B68A71}"/>
              </a:ext>
            </a:extLst>
          </p:cNvPr>
          <p:cNvSpPr/>
          <p:nvPr/>
        </p:nvSpPr>
        <p:spPr>
          <a:xfrm>
            <a:off x="9084643" y="1439395"/>
            <a:ext cx="2851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8586 Маркер </a:t>
            </a:r>
            <a:r>
              <a:rPr lang="en-US" sz="1600" dirty="0">
                <a:solidFill>
                  <a:srgbClr val="003E7E"/>
                </a:solidFill>
              </a:rPr>
              <a:t>White Permanent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7B74CFC-A350-4E22-9CF5-305A8661FC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b="-16891"/>
          <a:stretch/>
        </p:blipFill>
        <p:spPr>
          <a:xfrm>
            <a:off x="8697405" y="1810033"/>
            <a:ext cx="3247629" cy="464426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EA69268-597A-4EB0-AD13-D2C6B89FCD2E}"/>
              </a:ext>
            </a:extLst>
          </p:cNvPr>
          <p:cNvSpPr/>
          <p:nvPr/>
        </p:nvSpPr>
        <p:spPr>
          <a:xfrm>
            <a:off x="8343971" y="2389230"/>
            <a:ext cx="3578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600" dirty="0">
                <a:solidFill>
                  <a:srgbClr val="003E7E"/>
                </a:solidFill>
              </a:rPr>
              <a:t>4616 Маркер CD/DVD</a:t>
            </a:r>
            <a:r>
              <a:rPr lang="nn-NO" sz="1600">
                <a:solidFill>
                  <a:srgbClr val="003E7E"/>
                </a:solidFill>
              </a:rPr>
              <a:t>/BD-Liner</a:t>
            </a:r>
            <a:r>
              <a:rPr lang="uk-UA" sz="1600">
                <a:solidFill>
                  <a:srgbClr val="003E7E"/>
                </a:solidFill>
              </a:rPr>
              <a:t> </a:t>
            </a:r>
            <a:r>
              <a:rPr lang="en-US" sz="1600">
                <a:solidFill>
                  <a:srgbClr val="003E7E"/>
                </a:solidFill>
              </a:rPr>
              <a:t>ergoline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C9416E9-18DC-4E31-BB05-938BD21DD52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b="-4160"/>
          <a:stretch/>
        </p:blipFill>
        <p:spPr>
          <a:xfrm>
            <a:off x="8790084" y="2819803"/>
            <a:ext cx="3062101" cy="446216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2E709EC-12D9-4972-ACB9-3E74F57DC5BB}"/>
              </a:ext>
            </a:extLst>
          </p:cNvPr>
          <p:cNvSpPr/>
          <p:nvPr/>
        </p:nvSpPr>
        <p:spPr>
          <a:xfrm>
            <a:off x="8582081" y="3389977"/>
            <a:ext cx="3475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4606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 dirty="0">
                <a:solidFill>
                  <a:srgbClr val="003E7E"/>
                </a:solidFill>
              </a:rPr>
              <a:t>CD/DVD</a:t>
            </a:r>
            <a:r>
              <a:rPr lang="en-US" sz="1600">
                <a:solidFill>
                  <a:srgbClr val="003E7E"/>
                </a:solidFill>
              </a:rPr>
              <a:t>/BD-Pen</a:t>
            </a:r>
            <a:r>
              <a:rPr lang="uk-UA" sz="1600">
                <a:solidFill>
                  <a:srgbClr val="003E7E"/>
                </a:solidFill>
              </a:rPr>
              <a:t> </a:t>
            </a:r>
            <a:r>
              <a:rPr lang="en-US" sz="1600">
                <a:solidFill>
                  <a:srgbClr val="003E7E"/>
                </a:solidFill>
              </a:rPr>
              <a:t>ergoline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445B34E-BC01-4CE1-AA11-1CF888EE639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-13093" b="1"/>
          <a:stretch/>
        </p:blipFill>
        <p:spPr>
          <a:xfrm>
            <a:off x="8911680" y="3728531"/>
            <a:ext cx="3024000" cy="47845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90D5300-153B-4261-8515-6B99D3630CE1}"/>
              </a:ext>
            </a:extLst>
          </p:cNvPr>
          <p:cNvSpPr/>
          <p:nvPr/>
        </p:nvSpPr>
        <p:spPr>
          <a:xfrm>
            <a:off x="10286126" y="4399180"/>
            <a:ext cx="1649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8852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>
                <a:solidFill>
                  <a:srgbClr val="003E7E"/>
                </a:solidFill>
              </a:rPr>
              <a:t>Fax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342430D-3F1C-4FC0-96B6-6A1C18F266A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9352" r="13007" b="26969"/>
          <a:stretch/>
        </p:blipFill>
        <p:spPr>
          <a:xfrm>
            <a:off x="8828612" y="4709616"/>
            <a:ext cx="3024000" cy="493551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711A5DE-6418-4960-B7A0-0C03934F7DF7}"/>
              </a:ext>
            </a:extLst>
          </p:cNvPr>
          <p:cNvSpPr/>
          <p:nvPr/>
        </p:nvSpPr>
        <p:spPr>
          <a:xfrm>
            <a:off x="9635735" y="5434392"/>
            <a:ext cx="2286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8542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>
                <a:solidFill>
                  <a:srgbClr val="003E7E"/>
                </a:solidFill>
              </a:rPr>
              <a:t>FLEXI SOFT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E4930E-ABC7-43E5-9B5E-29D75C03AA1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r="10824" b="26752"/>
          <a:stretch/>
        </p:blipFill>
        <p:spPr>
          <a:xfrm>
            <a:off x="8710377" y="5810993"/>
            <a:ext cx="3225303" cy="41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6318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6">
            <a:extLst>
              <a:ext uri="{FF2B5EF4-FFF2-40B4-BE49-F238E27FC236}">
                <a16:creationId xmlns:a16="http://schemas.microsoft.com/office/drawing/2014/main" id="{84196C6F-E151-4B95-966C-415EDAD34A7E}"/>
              </a:ext>
            </a:extLst>
          </p:cNvPr>
          <p:cNvCxnSpPr>
            <a:cxnSpLocks/>
          </p:cNvCxnSpPr>
          <p:nvPr/>
        </p:nvCxnSpPr>
        <p:spPr>
          <a:xfrm>
            <a:off x="769509" y="1176543"/>
            <a:ext cx="9036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cký objekt 11">
            <a:extLst>
              <a:ext uri="{FF2B5EF4-FFF2-40B4-BE49-F238E27FC236}">
                <a16:creationId xmlns:a16="http://schemas.microsoft.com/office/drawing/2014/main" id="{5CE7A37F-09EE-40E4-A84C-145AB14D7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E0CF63A-3D5F-49CB-AE3E-DD37A9BBF5C2}"/>
              </a:ext>
            </a:extLst>
          </p:cNvPr>
          <p:cNvSpPr/>
          <p:nvPr/>
        </p:nvSpPr>
        <p:spPr>
          <a:xfrm>
            <a:off x="1662357" y="5404071"/>
            <a:ext cx="1872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8559 Маркер </a:t>
            </a:r>
            <a:r>
              <a:rPr lang="en-US" sz="1600" dirty="0">
                <a:solidFill>
                  <a:srgbClr val="003E7E"/>
                </a:solidFill>
              </a:rPr>
              <a:t>Board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4B5A6D6-62EC-4ABD-A59F-7942601D4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3" y="5722404"/>
            <a:ext cx="3355200" cy="620910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FB33F56-418D-48E6-BAFB-94E5E161DC72}"/>
              </a:ext>
            </a:extLst>
          </p:cNvPr>
          <p:cNvSpPr/>
          <p:nvPr/>
        </p:nvSpPr>
        <p:spPr>
          <a:xfrm>
            <a:off x="5919647" y="1425702"/>
            <a:ext cx="1872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8569 Маркер </a:t>
            </a:r>
            <a:r>
              <a:rPr lang="en-US" sz="1600" dirty="0">
                <a:solidFill>
                  <a:srgbClr val="003E7E"/>
                </a:solidFill>
              </a:rPr>
              <a:t>Board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0D7A2FA-1FB3-4A02-852F-D792E6006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26" y="2042662"/>
            <a:ext cx="3355200" cy="620908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45E1950-9ADB-4D98-90C4-FAD100721C77}"/>
              </a:ext>
            </a:extLst>
          </p:cNvPr>
          <p:cNvSpPr/>
          <p:nvPr/>
        </p:nvSpPr>
        <p:spPr>
          <a:xfrm>
            <a:off x="5659726" y="3013389"/>
            <a:ext cx="2104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8550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>
                <a:solidFill>
                  <a:srgbClr val="003E7E"/>
                </a:solidFill>
              </a:rPr>
              <a:t>Flipchart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FAF9FC7-A81A-47CB-B72B-88FC512678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7"/>
          <a:stretch/>
        </p:blipFill>
        <p:spPr>
          <a:xfrm>
            <a:off x="4320303" y="3346304"/>
            <a:ext cx="3471523" cy="63235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89F5493-E32B-4359-B655-2C0E4FC1DD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8"/>
          <a:stretch/>
        </p:blipFill>
        <p:spPr>
          <a:xfrm>
            <a:off x="4406912" y="4555912"/>
            <a:ext cx="3355200" cy="611172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EBC7A9F-78FC-4066-AD6B-4C6E5463A2B5}"/>
              </a:ext>
            </a:extLst>
          </p:cNvPr>
          <p:cNvSpPr/>
          <p:nvPr/>
        </p:nvSpPr>
        <p:spPr>
          <a:xfrm>
            <a:off x="5667274" y="4122185"/>
            <a:ext cx="2104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>
                <a:solidFill>
                  <a:srgbClr val="003E7E"/>
                </a:solidFill>
              </a:rPr>
              <a:t>8560 Маркер </a:t>
            </a:r>
            <a:r>
              <a:rPr lang="en-US" sz="1600">
                <a:solidFill>
                  <a:srgbClr val="003E7E"/>
                </a:solidFill>
              </a:rPr>
              <a:t>Flipchart</a:t>
            </a:r>
            <a:endParaRPr lang="uk-UA" sz="1600" dirty="0">
              <a:solidFill>
                <a:srgbClr val="003E7E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AF9144C-40A8-4939-BF59-4A3070A06ABC}"/>
              </a:ext>
            </a:extLst>
          </p:cNvPr>
          <p:cNvSpPr/>
          <p:nvPr/>
        </p:nvSpPr>
        <p:spPr>
          <a:xfrm>
            <a:off x="9085764" y="1425702"/>
            <a:ext cx="2361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2670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 dirty="0" err="1">
                <a:solidFill>
                  <a:srgbClr val="003E7E"/>
                </a:solidFill>
              </a:rPr>
              <a:t>Gold</a:t>
            </a:r>
            <a:r>
              <a:rPr lang="en-US" sz="1600" err="1">
                <a:solidFill>
                  <a:srgbClr val="003E7E"/>
                </a:solidFill>
              </a:rPr>
              <a:t>&amp;</a:t>
            </a:r>
            <a:r>
              <a:rPr lang="en-US" sz="1600">
                <a:solidFill>
                  <a:srgbClr val="003E7E"/>
                </a:solidFill>
              </a:rPr>
              <a:t>Silver</a:t>
            </a:r>
            <a:endParaRPr lang="uk-UA" sz="1600" dirty="0">
              <a:solidFill>
                <a:srgbClr val="003E7E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A8AA670-876D-4869-8136-676240B27C4B}"/>
              </a:ext>
            </a:extLst>
          </p:cNvPr>
          <p:cNvGrpSpPr/>
          <p:nvPr/>
        </p:nvGrpSpPr>
        <p:grpSpPr>
          <a:xfrm>
            <a:off x="8293907" y="1869689"/>
            <a:ext cx="3355200" cy="939818"/>
            <a:chOff x="8092493" y="1884822"/>
            <a:chExt cx="3355200" cy="939818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171B2EBB-6710-46B4-98ED-F31748573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0" t="6638" b="-1"/>
            <a:stretch/>
          </p:blipFill>
          <p:spPr>
            <a:xfrm>
              <a:off x="8092493" y="1884822"/>
              <a:ext cx="3355200" cy="5224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9AA7A73-6FD8-44F4-BA4E-4771EF2F3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5" t="1473"/>
            <a:stretch/>
          </p:blipFill>
          <p:spPr>
            <a:xfrm>
              <a:off x="8167422" y="2307518"/>
              <a:ext cx="3280271" cy="517122"/>
            </a:xfrm>
            <a:prstGeom prst="rect">
              <a:avLst/>
            </a:prstGeom>
          </p:spPr>
        </p:pic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A1475BB-8244-4DDA-A503-3A1B7A181B76}"/>
              </a:ext>
            </a:extLst>
          </p:cNvPr>
          <p:cNvSpPr/>
          <p:nvPr/>
        </p:nvSpPr>
        <p:spPr>
          <a:xfrm>
            <a:off x="9263329" y="3459403"/>
            <a:ext cx="2361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2690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 dirty="0" err="1">
                <a:solidFill>
                  <a:srgbClr val="003E7E"/>
                </a:solidFill>
              </a:rPr>
              <a:t>Gold</a:t>
            </a:r>
            <a:r>
              <a:rPr lang="en-US" sz="1600" err="1">
                <a:solidFill>
                  <a:srgbClr val="003E7E"/>
                </a:solidFill>
              </a:rPr>
              <a:t>&amp;</a:t>
            </a:r>
            <a:r>
              <a:rPr lang="en-US" sz="1600">
                <a:solidFill>
                  <a:srgbClr val="003E7E"/>
                </a:solidFill>
              </a:rPr>
              <a:t>Silver</a:t>
            </a:r>
            <a:endParaRPr lang="uk-UA" sz="1600" dirty="0">
              <a:solidFill>
                <a:srgbClr val="003E7E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13FB45B-51FE-402E-A04A-0CBC37FAE0C2}"/>
              </a:ext>
            </a:extLst>
          </p:cNvPr>
          <p:cNvGrpSpPr/>
          <p:nvPr/>
        </p:nvGrpSpPr>
        <p:grpSpPr>
          <a:xfrm>
            <a:off x="8462128" y="3621271"/>
            <a:ext cx="3254440" cy="1118940"/>
            <a:chOff x="8331372" y="3543277"/>
            <a:chExt cx="3314494" cy="116833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8FD12DA4-CEBA-4ADB-B71E-0F1E96FB9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1" t="-27539" b="-1"/>
            <a:stretch/>
          </p:blipFill>
          <p:spPr>
            <a:xfrm>
              <a:off x="8331372" y="3543277"/>
              <a:ext cx="3280272" cy="638469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F1ADD784-F04F-451C-A3E7-86A723ECE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4" t="904"/>
            <a:stretch/>
          </p:blipFill>
          <p:spPr>
            <a:xfrm>
              <a:off x="8365595" y="4209861"/>
              <a:ext cx="3280271" cy="501755"/>
            </a:xfrm>
            <a:prstGeom prst="rect">
              <a:avLst/>
            </a:prstGeom>
          </p:spPr>
        </p:pic>
      </p:grp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5C3675A-E93A-4A2A-9202-123563DF149B}"/>
              </a:ext>
            </a:extLst>
          </p:cNvPr>
          <p:cNvSpPr/>
          <p:nvPr/>
        </p:nvSpPr>
        <p:spPr>
          <a:xfrm>
            <a:off x="5669973" y="5404071"/>
            <a:ext cx="1910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2739 Маркер </a:t>
            </a:r>
            <a:r>
              <a:rPr lang="en-US" sz="1600" dirty="0">
                <a:solidFill>
                  <a:srgbClr val="003E7E"/>
                </a:solidFill>
              </a:rPr>
              <a:t>Textile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D7B1095-B6E1-46FE-A9E4-C9E35F6190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3045" b="-1"/>
          <a:stretch/>
        </p:blipFill>
        <p:spPr>
          <a:xfrm>
            <a:off x="4300097" y="5837798"/>
            <a:ext cx="3498616" cy="369332"/>
          </a:xfrm>
          <a:prstGeom prst="rect">
            <a:avLst/>
          </a:prstGeom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B98A7F3-EEFE-4D12-AAD6-670BB6CF2372}"/>
              </a:ext>
            </a:extLst>
          </p:cNvPr>
          <p:cNvSpPr/>
          <p:nvPr/>
        </p:nvSpPr>
        <p:spPr>
          <a:xfrm>
            <a:off x="8908087" y="5499244"/>
            <a:ext cx="2717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2699 </a:t>
            </a:r>
            <a:r>
              <a:rPr lang="uk-UA" sz="1600">
                <a:solidFill>
                  <a:srgbClr val="003E7E"/>
                </a:solidFill>
              </a:rPr>
              <a:t>Маркер </a:t>
            </a:r>
            <a:r>
              <a:rPr lang="en-US" sz="1600">
                <a:solidFill>
                  <a:srgbClr val="003E7E"/>
                </a:solidFill>
              </a:rPr>
              <a:t>Security UV-Pen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8895903C-CC4E-4210-A9DF-6425D76F47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93" y="5837798"/>
            <a:ext cx="3462075" cy="400111"/>
          </a:xfrm>
          <a:prstGeom prst="rect">
            <a:avLst/>
          </a:prstGeom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DF9F517-5FF8-4C84-9D7D-F7A85806BF40}"/>
              </a:ext>
            </a:extLst>
          </p:cNvPr>
          <p:cNvSpPr/>
          <p:nvPr/>
        </p:nvSpPr>
        <p:spPr>
          <a:xfrm>
            <a:off x="791606" y="1425702"/>
            <a:ext cx="2742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6252 Маркер </a:t>
            </a:r>
            <a:r>
              <a:rPr lang="en-US" sz="1600" dirty="0">
                <a:solidFill>
                  <a:srgbClr val="003E7E"/>
                </a:solidFill>
              </a:rPr>
              <a:t>Highlighter Style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95B7A81-F3F8-4C79-A782-57F7E6C7F6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-2325" r="8370"/>
          <a:stretch/>
        </p:blipFill>
        <p:spPr>
          <a:xfrm>
            <a:off x="477385" y="1856682"/>
            <a:ext cx="2851036" cy="803329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BA033DFE-3FC7-4D6A-9580-BE84E10C4F0C}"/>
              </a:ext>
            </a:extLst>
          </p:cNvPr>
          <p:cNvSpPr/>
          <p:nvPr/>
        </p:nvSpPr>
        <p:spPr>
          <a:xfrm>
            <a:off x="1884982" y="3030830"/>
            <a:ext cx="1649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8722 Маркер </a:t>
            </a:r>
            <a:r>
              <a:rPr lang="en-US" sz="1600" dirty="0">
                <a:solidFill>
                  <a:srgbClr val="003E7E"/>
                </a:solidFill>
              </a:rPr>
              <a:t>Fax</a:t>
            </a:r>
            <a:endParaRPr lang="uk-UA" sz="1600" dirty="0">
              <a:solidFill>
                <a:srgbClr val="003E7E"/>
              </a:solidFill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2CF10D1-1732-43CC-AFD4-738D294EC3C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1" r="6072" b="7118"/>
          <a:stretch/>
        </p:blipFill>
        <p:spPr>
          <a:xfrm>
            <a:off x="468249" y="3346304"/>
            <a:ext cx="3020395" cy="57287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1B91EF0F-ABCE-4167-AD0F-E85D02ABE0B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5"/>
          <a:stretch/>
        </p:blipFill>
        <p:spPr>
          <a:xfrm>
            <a:off x="468249" y="4519869"/>
            <a:ext cx="3020395" cy="475163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E8678445-C597-4F71-AC7F-AD62A1CF18F1}"/>
              </a:ext>
            </a:extLst>
          </p:cNvPr>
          <p:cNvSpPr/>
          <p:nvPr/>
        </p:nvSpPr>
        <p:spPr>
          <a:xfrm>
            <a:off x="1662357" y="4122185"/>
            <a:ext cx="1872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3E7E"/>
                </a:solidFill>
              </a:rPr>
              <a:t>2709 Маркер </a:t>
            </a:r>
            <a:r>
              <a:rPr lang="en-US" sz="1600" dirty="0">
                <a:solidFill>
                  <a:srgbClr val="003E7E"/>
                </a:solidFill>
              </a:rPr>
              <a:t>Board</a:t>
            </a:r>
            <a:endParaRPr lang="uk-UA" sz="1600" dirty="0">
              <a:solidFill>
                <a:srgbClr val="003E7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CCA211E-9F1E-4ED2-ACFE-AE18A362AC78}"/>
              </a:ext>
            </a:extLst>
          </p:cNvPr>
          <p:cNvSpPr/>
          <p:nvPr/>
        </p:nvSpPr>
        <p:spPr>
          <a:xfrm>
            <a:off x="673508" y="274145"/>
            <a:ext cx="10299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3A78"/>
                </a:solidFill>
              </a:rPr>
              <a:t>CENTROPEN</a:t>
            </a:r>
            <a:r>
              <a:rPr lang="uk-UA" sz="2800" b="1" dirty="0">
                <a:solidFill>
                  <a:srgbClr val="023A78"/>
                </a:solidFill>
              </a:rPr>
              <a:t> </a:t>
            </a:r>
            <a:endParaRPr lang="uk-UA" sz="2200" b="1" dirty="0">
              <a:solidFill>
                <a:srgbClr val="003E7E"/>
              </a:solidFill>
            </a:endParaRPr>
          </a:p>
          <a:p>
            <a:r>
              <a:rPr lang="ru-RU" sz="2200" dirty="0" err="1">
                <a:solidFill>
                  <a:srgbClr val="003E7E"/>
                </a:solidFill>
              </a:rPr>
              <a:t>представляє</a:t>
            </a:r>
            <a:r>
              <a:rPr lang="ru-RU" sz="2200" dirty="0">
                <a:solidFill>
                  <a:srgbClr val="003E7E"/>
                </a:solidFill>
              </a:rPr>
              <a:t> </a:t>
            </a:r>
            <a:r>
              <a:rPr lang="ru-RU" sz="2200" dirty="0" err="1">
                <a:solidFill>
                  <a:srgbClr val="003E7E"/>
                </a:solidFill>
              </a:rPr>
              <a:t>найбільший</a:t>
            </a:r>
            <a:r>
              <a:rPr lang="ru-RU" sz="2200" dirty="0">
                <a:solidFill>
                  <a:srgbClr val="003E7E"/>
                </a:solidFill>
              </a:rPr>
              <a:t> </a:t>
            </a:r>
            <a:r>
              <a:rPr lang="ru-RU" sz="2200" dirty="0" err="1">
                <a:solidFill>
                  <a:srgbClr val="003E7E"/>
                </a:solidFill>
              </a:rPr>
              <a:t>асортимент</a:t>
            </a:r>
            <a:r>
              <a:rPr lang="ru-RU" sz="2200" dirty="0">
                <a:solidFill>
                  <a:srgbClr val="003E7E"/>
                </a:solidFill>
              </a:rPr>
              <a:t> </a:t>
            </a:r>
            <a:r>
              <a:rPr lang="ru-RU" sz="2200" dirty="0" err="1">
                <a:solidFill>
                  <a:srgbClr val="003E7E"/>
                </a:solidFill>
              </a:rPr>
              <a:t>маркерів</a:t>
            </a:r>
            <a:r>
              <a:rPr lang="ru-RU" sz="2200" dirty="0">
                <a:solidFill>
                  <a:srgbClr val="003E7E"/>
                </a:solidFill>
              </a:rPr>
              <a:t> в </a:t>
            </a:r>
            <a:r>
              <a:rPr lang="ru-RU" sz="2200" dirty="0" err="1">
                <a:solidFill>
                  <a:srgbClr val="003E7E"/>
                </a:solidFill>
              </a:rPr>
              <a:t>Україні</a:t>
            </a:r>
            <a:r>
              <a:rPr lang="ru-RU" sz="2200" dirty="0">
                <a:solidFill>
                  <a:srgbClr val="003E7E"/>
                </a:solidFill>
              </a:rPr>
              <a:t> – 26 </a:t>
            </a:r>
            <a:r>
              <a:rPr lang="ru-RU" sz="2200" dirty="0" err="1">
                <a:solidFill>
                  <a:srgbClr val="003E7E"/>
                </a:solidFill>
              </a:rPr>
              <a:t>видів</a:t>
            </a:r>
            <a:r>
              <a:rPr lang="ru-RU" sz="2200" dirty="0">
                <a:solidFill>
                  <a:srgbClr val="003E7E"/>
                </a:solidFill>
              </a:rPr>
              <a:t> (</a:t>
            </a:r>
            <a:r>
              <a:rPr lang="en-US" sz="2200" dirty="0">
                <a:solidFill>
                  <a:srgbClr val="003E7E"/>
                </a:solidFill>
              </a:rPr>
              <a:t>128 SKU)</a:t>
            </a:r>
            <a:endParaRPr lang="uk-UA" sz="2200" dirty="0">
              <a:solidFill>
                <a:srgbClr val="003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6905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>
            <a:extLst>
              <a:ext uri="{FF2B5EF4-FFF2-40B4-BE49-F238E27FC236}">
                <a16:creationId xmlns:a16="http://schemas.microsoft.com/office/drawing/2014/main" id="{E34D6982-FA9A-426C-A869-84753804D746}"/>
              </a:ext>
            </a:extLst>
          </p:cNvPr>
          <p:cNvSpPr txBox="1"/>
          <p:nvPr/>
        </p:nvSpPr>
        <p:spPr>
          <a:xfrm>
            <a:off x="578222" y="271401"/>
            <a:ext cx="1040932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500" b="1">
                <a:solidFill>
                  <a:srgbClr val="003E7E"/>
                </a:solidFill>
              </a:defRPr>
            </a:lvl1pPr>
          </a:lstStyle>
          <a:p>
            <a:r>
              <a:rPr lang="ru-RU" sz="2200" b="0" dirty="0" err="1"/>
              <a:t>Перманентні</a:t>
            </a:r>
            <a:r>
              <a:rPr lang="ru-RU" sz="2200" b="0" dirty="0"/>
              <a:t> </a:t>
            </a:r>
            <a:r>
              <a:rPr lang="ru-RU" sz="2200" b="0" dirty="0" err="1"/>
              <a:t>маркери</a:t>
            </a:r>
            <a:r>
              <a:rPr lang="ru-RU" sz="2200" b="0" dirty="0"/>
              <a:t> </a:t>
            </a:r>
            <a:r>
              <a:rPr lang="en-US" dirty="0"/>
              <a:t>CENTROPEN</a:t>
            </a:r>
            <a:r>
              <a:rPr lang="ru-RU" dirty="0"/>
              <a:t> 2846, 8566, 8576 </a:t>
            </a:r>
            <a:r>
              <a:rPr lang="ru-RU" b="0" dirty="0"/>
              <a:t>- </a:t>
            </a:r>
            <a:endParaRPr lang="en-US" b="0" dirty="0"/>
          </a:p>
          <a:p>
            <a:r>
              <a:rPr lang="ru-RU" sz="2200" b="0" dirty="0" err="1"/>
              <a:t>лідери</a:t>
            </a:r>
            <a:r>
              <a:rPr lang="ru-RU" sz="2200" b="0" dirty="0"/>
              <a:t> </a:t>
            </a:r>
            <a:r>
              <a:rPr lang="ru-RU" sz="2200" b="0" dirty="0" err="1"/>
              <a:t>продажів</a:t>
            </a:r>
            <a:r>
              <a:rPr lang="ru-RU" sz="2200" b="0" dirty="0"/>
              <a:t> (в шт. та в грн.) в на ринку </a:t>
            </a:r>
            <a:r>
              <a:rPr lang="ru-RU" sz="2200" b="0" dirty="0" err="1"/>
              <a:t>України</a:t>
            </a:r>
            <a:r>
              <a:rPr lang="ru-RU" sz="2200" b="0" dirty="0"/>
              <a:t> </a:t>
            </a:r>
            <a:r>
              <a:rPr lang="ru-RU" sz="2200" b="0" dirty="0" err="1"/>
              <a:t>серед</a:t>
            </a:r>
            <a:r>
              <a:rPr lang="ru-RU" sz="2200" b="0" dirty="0"/>
              <a:t> </a:t>
            </a:r>
            <a:r>
              <a:rPr lang="ru-RU" sz="2200" b="0" dirty="0" err="1"/>
              <a:t>усіх</a:t>
            </a:r>
            <a:r>
              <a:rPr lang="ru-RU" sz="2200" b="0" dirty="0"/>
              <a:t> </a:t>
            </a:r>
            <a:r>
              <a:rPr lang="ru-RU" sz="2200" b="0" dirty="0" err="1"/>
              <a:t>брендів</a:t>
            </a:r>
            <a:endParaRPr lang="ru-RU" sz="2200" b="0" dirty="0"/>
          </a:p>
        </p:txBody>
      </p:sp>
      <p:cxnSp>
        <p:nvCxnSpPr>
          <p:cNvPr id="3" name="Přímá spojnice 4">
            <a:extLst>
              <a:ext uri="{FF2B5EF4-FFF2-40B4-BE49-F238E27FC236}">
                <a16:creationId xmlns:a16="http://schemas.microsoft.com/office/drawing/2014/main" id="{08670749-FF4B-4673-B346-CD9984714007}"/>
              </a:ext>
            </a:extLst>
          </p:cNvPr>
          <p:cNvCxnSpPr>
            <a:cxnSpLocks/>
          </p:cNvCxnSpPr>
          <p:nvPr/>
        </p:nvCxnSpPr>
        <p:spPr>
          <a:xfrm>
            <a:off x="621760" y="1139830"/>
            <a:ext cx="9576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cký objekt 11">
            <a:extLst>
              <a:ext uri="{FF2B5EF4-FFF2-40B4-BE49-F238E27FC236}">
                <a16:creationId xmlns:a16="http://schemas.microsoft.com/office/drawing/2014/main" id="{2D0DB238-AE1F-4236-AF01-14F111E7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901" y="345141"/>
            <a:ext cx="1249817" cy="23392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611430A-98F7-4746-A61E-9EF8BB950011}"/>
              </a:ext>
            </a:extLst>
          </p:cNvPr>
          <p:cNvSpPr/>
          <p:nvPr/>
        </p:nvSpPr>
        <p:spPr>
          <a:xfrm>
            <a:off x="2809987" y="1914779"/>
            <a:ext cx="1216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23A78"/>
                </a:solidFill>
              </a:rPr>
              <a:t>Permanent </a:t>
            </a:r>
          </a:p>
          <a:p>
            <a:pPr algn="ctr"/>
            <a:r>
              <a:rPr lang="en-US" dirty="0">
                <a:solidFill>
                  <a:srgbClr val="023A78"/>
                </a:solidFill>
              </a:rPr>
              <a:t>8566</a:t>
            </a:r>
            <a:endParaRPr lang="ru-RU" dirty="0">
              <a:solidFill>
                <a:srgbClr val="023A78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0BFAFB6-D971-4533-9FA6-74C7D7F61B57}"/>
              </a:ext>
            </a:extLst>
          </p:cNvPr>
          <p:cNvSpPr/>
          <p:nvPr/>
        </p:nvSpPr>
        <p:spPr>
          <a:xfrm>
            <a:off x="8420602" y="2008396"/>
            <a:ext cx="1216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23A78"/>
                </a:solidFill>
              </a:rPr>
              <a:t>Permanent </a:t>
            </a:r>
          </a:p>
          <a:p>
            <a:pPr algn="ctr"/>
            <a:r>
              <a:rPr lang="en-US" dirty="0">
                <a:solidFill>
                  <a:srgbClr val="023A78"/>
                </a:solidFill>
              </a:rPr>
              <a:t>8576</a:t>
            </a:r>
            <a:endParaRPr lang="ru-RU" dirty="0">
              <a:solidFill>
                <a:srgbClr val="023A78"/>
              </a:solidFill>
            </a:endParaRPr>
          </a:p>
        </p:txBody>
      </p:sp>
      <p:pic>
        <p:nvPicPr>
          <p:cNvPr id="12" name="Picture 2" descr="Premium Vector | Podium for winners gold pedestal first second and third  place awards ceremony platform">
            <a:extLst>
              <a:ext uri="{FF2B5EF4-FFF2-40B4-BE49-F238E27FC236}">
                <a16:creationId xmlns:a16="http://schemas.microsoft.com/office/drawing/2014/main" id="{4666B5EF-B6B6-44F9-87D4-388C99F8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37500" r="17542" b="16888"/>
          <a:stretch/>
        </p:blipFill>
        <p:spPr bwMode="auto">
          <a:xfrm>
            <a:off x="3011794" y="4869984"/>
            <a:ext cx="6471420" cy="19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EACF17-8EE2-49A6-B2EC-A4D44F962D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r="14279" b="21600"/>
          <a:stretch/>
        </p:blipFill>
        <p:spPr>
          <a:xfrm rot="5400000">
            <a:off x="4484538" y="3052132"/>
            <a:ext cx="3541251" cy="4628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90CC86-E0E6-46F9-BA34-530920AD1D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2"/>
          <a:stretch/>
        </p:blipFill>
        <p:spPr>
          <a:xfrm rot="5400000">
            <a:off x="6316226" y="3572382"/>
            <a:ext cx="3414905" cy="512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82ECB-C1AC-411A-A74E-68F9E314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3" r="9152" b="-1"/>
          <a:stretch/>
        </p:blipFill>
        <p:spPr>
          <a:xfrm rot="5400000">
            <a:off x="2797386" y="3345674"/>
            <a:ext cx="3387860" cy="52607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989847B-48C4-4466-A192-F5EF1D17AEC6}"/>
              </a:ext>
            </a:extLst>
          </p:cNvPr>
          <p:cNvSpPr/>
          <p:nvPr/>
        </p:nvSpPr>
        <p:spPr>
          <a:xfrm>
            <a:off x="6142333" y="1308905"/>
            <a:ext cx="1216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23A78"/>
                </a:solidFill>
              </a:rPr>
              <a:t>Permanent </a:t>
            </a:r>
          </a:p>
          <a:p>
            <a:pPr algn="ctr"/>
            <a:r>
              <a:rPr lang="en-US" dirty="0">
                <a:solidFill>
                  <a:srgbClr val="023A78"/>
                </a:solidFill>
              </a:rPr>
              <a:t>2846</a:t>
            </a:r>
            <a:endParaRPr lang="ru-RU" dirty="0">
              <a:solidFill>
                <a:srgbClr val="023A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2722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>
            <a:extLst>
              <a:ext uri="{FF2B5EF4-FFF2-40B4-BE49-F238E27FC236}">
                <a16:creationId xmlns:a16="http://schemas.microsoft.com/office/drawing/2014/main" id="{E34D6982-FA9A-426C-A869-84753804D746}"/>
              </a:ext>
            </a:extLst>
          </p:cNvPr>
          <p:cNvSpPr txBox="1"/>
          <p:nvPr/>
        </p:nvSpPr>
        <p:spPr>
          <a:xfrm>
            <a:off x="578222" y="374637"/>
            <a:ext cx="5140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rgbClr val="003E7E"/>
                </a:solidFill>
              </a:rPr>
              <a:t>Особливості маркерів CENTROPEN</a:t>
            </a:r>
            <a:endParaRPr lang="uk-UA" sz="2500" dirty="0"/>
          </a:p>
        </p:txBody>
      </p:sp>
      <p:cxnSp>
        <p:nvCxnSpPr>
          <p:cNvPr id="3" name="Přímá spojnice 4">
            <a:extLst>
              <a:ext uri="{FF2B5EF4-FFF2-40B4-BE49-F238E27FC236}">
                <a16:creationId xmlns:a16="http://schemas.microsoft.com/office/drawing/2014/main" id="{08670749-FF4B-4673-B346-CD9984714007}"/>
              </a:ext>
            </a:extLst>
          </p:cNvPr>
          <p:cNvCxnSpPr>
            <a:cxnSpLocks/>
          </p:cNvCxnSpPr>
          <p:nvPr/>
        </p:nvCxnSpPr>
        <p:spPr>
          <a:xfrm>
            <a:off x="578222" y="965298"/>
            <a:ext cx="4824000" cy="0"/>
          </a:xfrm>
          <a:prstGeom prst="line">
            <a:avLst/>
          </a:prstGeom>
          <a:ln w="38100">
            <a:solidFill>
              <a:srgbClr val="C7EA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89266B-E97B-4BD5-A28F-44E443D5090F}"/>
              </a:ext>
            </a:extLst>
          </p:cNvPr>
          <p:cNvSpPr/>
          <p:nvPr/>
        </p:nvSpPr>
        <p:spPr>
          <a:xfrm>
            <a:off x="511722" y="1573090"/>
            <a:ext cx="55177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23A78"/>
                </a:solidFill>
              </a:rPr>
              <a:t>Міцний корпус із поліпропілену, в якому чорнило довго не висихає</a:t>
            </a:r>
          </a:p>
          <a:p>
            <a:endParaRPr lang="uk-UA" dirty="0">
              <a:solidFill>
                <a:srgbClr val="023A7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23A78"/>
                </a:solidFill>
              </a:rPr>
              <a:t>Пишучий вузол стійкий до вдавлювання</a:t>
            </a:r>
          </a:p>
          <a:p>
            <a:endParaRPr lang="uk-UA" dirty="0">
              <a:solidFill>
                <a:srgbClr val="023A7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23A78"/>
                </a:solidFill>
              </a:rPr>
              <a:t>Ідеальна функціональність, адже компанія CENTROPEN має великий досвіду у виробництві</a:t>
            </a:r>
            <a:r>
              <a:rPr lang="uk-UA" b="1" dirty="0">
                <a:solidFill>
                  <a:srgbClr val="023A78"/>
                </a:solidFill>
              </a:rPr>
              <a:t> </a:t>
            </a:r>
            <a:endParaRPr lang="uk-UA" dirty="0">
              <a:solidFill>
                <a:srgbClr val="023A7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>
              <a:solidFill>
                <a:srgbClr val="023A7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23A78"/>
                </a:solidFill>
              </a:rPr>
              <a:t>Безпечні, тому що вся продукція </a:t>
            </a:r>
            <a:r>
              <a:rPr lang="uk-UA" dirty="0" err="1">
                <a:solidFill>
                  <a:srgbClr val="023A78"/>
                </a:solidFill>
              </a:rPr>
              <a:t>Centropen</a:t>
            </a:r>
            <a:r>
              <a:rPr lang="uk-UA" dirty="0">
                <a:solidFill>
                  <a:srgbClr val="023A78"/>
                </a:solidFill>
              </a:rPr>
              <a:t> відповідає європейським стандартам якості</a:t>
            </a:r>
          </a:p>
          <a:p>
            <a:endParaRPr lang="uk-UA" dirty="0">
              <a:solidFill>
                <a:srgbClr val="023A7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23A78"/>
                </a:solidFill>
              </a:rPr>
              <a:t>Ідеальне співвідношення ціни та якості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74770B-3CD8-489D-B093-53E41B0B3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18597" r="3911" b="1486"/>
          <a:stretch/>
        </p:blipFill>
        <p:spPr>
          <a:xfrm>
            <a:off x="6473590" y="0"/>
            <a:ext cx="571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49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2C697C-CDF6-A609-B89E-1541F157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735" y="2275457"/>
            <a:ext cx="4986402" cy="933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9EAA0D2-E30E-C607-DD6C-2263FAACB1A6}"/>
              </a:ext>
            </a:extLst>
          </p:cNvPr>
          <p:cNvSpPr txBox="1"/>
          <p:nvPr/>
        </p:nvSpPr>
        <p:spPr>
          <a:xfrm>
            <a:off x="341948" y="3414469"/>
            <a:ext cx="530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 b="1" i="0" u="none" strike="noStrike" baseline="0">
                <a:solidFill>
                  <a:srgbClr val="FFFFFF"/>
                </a:solidFill>
              </a:defRPr>
            </a:lvl1pPr>
          </a:lstStyle>
          <a:p>
            <a:pPr algn="ctr"/>
            <a:r>
              <a:rPr lang="uk-UA" sz="3600" dirty="0">
                <a:solidFill>
                  <a:schemeClr val="bg1"/>
                </a:solidFill>
              </a:rPr>
              <a:t>Фломастери №1 в Україні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5B8D6-607E-477C-8DCA-6EA28D6E9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 b="6350"/>
          <a:stretch/>
        </p:blipFill>
        <p:spPr>
          <a:xfrm>
            <a:off x="0" y="0"/>
            <a:ext cx="12192000" cy="686344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9CC766-5712-4E42-AD6B-D61C6BD03378}"/>
              </a:ext>
            </a:extLst>
          </p:cNvPr>
          <p:cNvSpPr/>
          <p:nvPr/>
        </p:nvSpPr>
        <p:spPr>
          <a:xfrm>
            <a:off x="0" y="5460794"/>
            <a:ext cx="12192000" cy="1397206"/>
          </a:xfrm>
          <a:prstGeom prst="rect">
            <a:avLst/>
          </a:prstGeom>
          <a:solidFill>
            <a:srgbClr val="023A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Grafický objekt 6">
            <a:extLst>
              <a:ext uri="{FF2B5EF4-FFF2-40B4-BE49-F238E27FC236}">
                <a16:creationId xmlns:a16="http://schemas.microsoft.com/office/drawing/2014/main" id="{1E3C0999-C6CE-4B0A-B392-8051380BB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947" y="5692755"/>
            <a:ext cx="4986402" cy="933284"/>
          </a:xfrm>
          <a:prstGeom prst="rect">
            <a:avLst/>
          </a:prstGeom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1D8C201A-4E4B-4815-8775-BE5E0DCD9350}"/>
              </a:ext>
            </a:extLst>
          </p:cNvPr>
          <p:cNvSpPr txBox="1"/>
          <p:nvPr/>
        </p:nvSpPr>
        <p:spPr>
          <a:xfrm>
            <a:off x="6387819" y="5862376"/>
            <a:ext cx="530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 b="1" i="0" u="none" strike="noStrike" baseline="0">
                <a:solidFill>
                  <a:srgbClr val="FFFFFF"/>
                </a:solidFill>
              </a:defRPr>
            </a:lvl1pPr>
          </a:lstStyle>
          <a:p>
            <a:pPr algn="ctr"/>
            <a:r>
              <a:rPr lang="uk-UA" sz="3600" dirty="0">
                <a:solidFill>
                  <a:schemeClr val="bg1"/>
                </a:solidFill>
              </a:rPr>
              <a:t>Фломастери №1 в Україні</a:t>
            </a:r>
          </a:p>
        </p:txBody>
      </p:sp>
    </p:spTree>
    <p:extLst>
      <p:ext uri="{BB962C8B-B14F-4D97-AF65-F5344CB8AC3E}">
        <p14:creationId xmlns:p14="http://schemas.microsoft.com/office/powerpoint/2010/main" val="7720052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568</Words>
  <Application>Microsoft Office PowerPoint</Application>
  <PresentationFormat>Широкоэкранный</PresentationFormat>
  <Paragraphs>121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PTSansPro-Bold</vt:lpstr>
      <vt:lpstr>Wingdings</vt:lpstr>
      <vt:lpstr>Motiv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Beneš - JIROUT REKLAMNÍ AGENTURA s.r.o.</dc:creator>
  <cp:lastModifiedBy>Здор</cp:lastModifiedBy>
  <cp:revision>282</cp:revision>
  <dcterms:created xsi:type="dcterms:W3CDTF">2022-06-23T11:24:36Z</dcterms:created>
  <dcterms:modified xsi:type="dcterms:W3CDTF">2022-11-04T15:50:17Z</dcterms:modified>
</cp:coreProperties>
</file>